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8"/>
  </p:notesMasterIdLst>
  <p:handoutMasterIdLst>
    <p:handoutMasterId r:id="rId39"/>
  </p:handoutMasterIdLst>
  <p:sldIdLst>
    <p:sldId id="256" r:id="rId3"/>
    <p:sldId id="265" r:id="rId4"/>
    <p:sldId id="271" r:id="rId5"/>
    <p:sldId id="286" r:id="rId6"/>
    <p:sldId id="273" r:id="rId7"/>
    <p:sldId id="276" r:id="rId8"/>
    <p:sldId id="277" r:id="rId9"/>
    <p:sldId id="275" r:id="rId10"/>
    <p:sldId id="279" r:id="rId11"/>
    <p:sldId id="281" r:id="rId12"/>
    <p:sldId id="282" r:id="rId13"/>
    <p:sldId id="289" r:id="rId14"/>
    <p:sldId id="290" r:id="rId15"/>
    <p:sldId id="258" r:id="rId16"/>
    <p:sldId id="284" r:id="rId17"/>
    <p:sldId id="285" r:id="rId18"/>
    <p:sldId id="293" r:id="rId19"/>
    <p:sldId id="294" r:id="rId20"/>
    <p:sldId id="300" r:id="rId21"/>
    <p:sldId id="301" r:id="rId22"/>
    <p:sldId id="303" r:id="rId23"/>
    <p:sldId id="304" r:id="rId24"/>
    <p:sldId id="295" r:id="rId25"/>
    <p:sldId id="296" r:id="rId26"/>
    <p:sldId id="297" r:id="rId27"/>
    <p:sldId id="298" r:id="rId28"/>
    <p:sldId id="306" r:id="rId29"/>
    <p:sldId id="310" r:id="rId30"/>
    <p:sldId id="302" r:id="rId31"/>
    <p:sldId id="292" r:id="rId32"/>
    <p:sldId id="307" r:id="rId33"/>
    <p:sldId id="308" r:id="rId34"/>
    <p:sldId id="291" r:id="rId35"/>
    <p:sldId id="287" r:id="rId36"/>
    <p:sldId id="30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0197" autoAdjust="0"/>
  </p:normalViewPr>
  <p:slideViewPr>
    <p:cSldViewPr snapToGrid="0">
      <p:cViewPr varScale="1">
        <p:scale>
          <a:sx n="72" d="100"/>
          <a:sy n="72" d="100"/>
        </p:scale>
        <p:origin x="1023" y="30"/>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gmiller\Dropbox\Faith\2v3\!%202v3%20Publication\risk%20change%20char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a:t>Fall Risk Status by Measure</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At-risk</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Sheet1!$A$2:$A$7</c:f>
              <c:strCache>
                <c:ptCount val="6"/>
                <c:pt idx="0">
                  <c:v>DBR-SIS</c:v>
                </c:pt>
                <c:pt idx="1">
                  <c:v>BESS</c:v>
                </c:pt>
                <c:pt idx="2">
                  <c:v>SSiS-Prosocial</c:v>
                </c:pt>
                <c:pt idx="3">
                  <c:v>SSiS-Motivation</c:v>
                </c:pt>
                <c:pt idx="4">
                  <c:v>ODR</c:v>
                </c:pt>
                <c:pt idx="5">
                  <c:v>School Nomination</c:v>
                </c:pt>
              </c:strCache>
            </c:strRef>
          </c:cat>
          <c:val>
            <c:numRef>
              <c:f>Sheet1!$B$2:$B$7</c:f>
              <c:numCache>
                <c:formatCode>General</c:formatCode>
                <c:ptCount val="6"/>
                <c:pt idx="0">
                  <c:v>39</c:v>
                </c:pt>
                <c:pt idx="1">
                  <c:v>18</c:v>
                </c:pt>
                <c:pt idx="2">
                  <c:v>34</c:v>
                </c:pt>
                <c:pt idx="3">
                  <c:v>35</c:v>
                </c:pt>
                <c:pt idx="4">
                  <c:v>7</c:v>
                </c:pt>
                <c:pt idx="5">
                  <c:v>5</c:v>
                </c:pt>
              </c:numCache>
            </c:numRef>
          </c:val>
        </c:ser>
        <c:ser>
          <c:idx val="1"/>
          <c:order val="1"/>
          <c:tx>
            <c:strRef>
              <c:f>Sheet1!$C$1</c:f>
              <c:strCache>
                <c:ptCount val="1"/>
                <c:pt idx="0">
                  <c:v>Not at-risk</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Sheet1!$A$2:$A$7</c:f>
              <c:strCache>
                <c:ptCount val="6"/>
                <c:pt idx="0">
                  <c:v>DBR-SIS</c:v>
                </c:pt>
                <c:pt idx="1">
                  <c:v>BESS</c:v>
                </c:pt>
                <c:pt idx="2">
                  <c:v>SSiS-Prosocial</c:v>
                </c:pt>
                <c:pt idx="3">
                  <c:v>SSiS-Motivation</c:v>
                </c:pt>
                <c:pt idx="4">
                  <c:v>ODR</c:v>
                </c:pt>
                <c:pt idx="5">
                  <c:v>School Nomination</c:v>
                </c:pt>
              </c:strCache>
            </c:strRef>
          </c:cat>
          <c:val>
            <c:numRef>
              <c:f>Sheet1!$C$2:$C$7</c:f>
              <c:numCache>
                <c:formatCode>General</c:formatCode>
                <c:ptCount val="6"/>
                <c:pt idx="0">
                  <c:v>61</c:v>
                </c:pt>
                <c:pt idx="1">
                  <c:v>82</c:v>
                </c:pt>
                <c:pt idx="2">
                  <c:v>66</c:v>
                </c:pt>
                <c:pt idx="3">
                  <c:v>65</c:v>
                </c:pt>
                <c:pt idx="4">
                  <c:v>93</c:v>
                </c:pt>
                <c:pt idx="5">
                  <c:v>95</c:v>
                </c:pt>
              </c:numCache>
            </c:numRef>
          </c:val>
        </c:ser>
        <c:dLbls>
          <c:showLegendKey val="0"/>
          <c:showVal val="0"/>
          <c:showCatName val="0"/>
          <c:showSerName val="0"/>
          <c:showPercent val="0"/>
          <c:showBubbleSize val="0"/>
        </c:dLbls>
        <c:gapWidth val="150"/>
        <c:axId val="366208984"/>
        <c:axId val="366212904"/>
      </c:barChart>
      <c:catAx>
        <c:axId val="36620898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6212904"/>
        <c:crosses val="autoZero"/>
        <c:auto val="1"/>
        <c:lblAlgn val="ctr"/>
        <c:lblOffset val="100"/>
        <c:noMultiLvlLbl val="0"/>
      </c:catAx>
      <c:valAx>
        <c:axId val="366212904"/>
        <c:scaling>
          <c:orientation val="minMax"/>
        </c:scaling>
        <c:delete val="0"/>
        <c:axPos val="l"/>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dirty="0" smtClean="0"/>
                  <a:t>Proportion</a:t>
                </a:r>
                <a:endParaRPr lang="en-US" sz="1800" dirty="0"/>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6620898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Sheet2!$H$3:$I$34</c:f>
              <c:multiLvlStrCache>
                <c:ptCount val="32"/>
                <c:lvl>
                  <c:pt idx="0">
                    <c:v>No risk</c:v>
                  </c:pt>
                  <c:pt idx="1">
                    <c:v>All risk</c:v>
                  </c:pt>
                  <c:pt idx="2">
                    <c:v>No risk F&amp;W, risk S</c:v>
                  </c:pt>
                  <c:pt idx="3">
                    <c:v>No risk F, risk W &amp; S</c:v>
                  </c:pt>
                  <c:pt idx="4">
                    <c:v>Risk F, no risk W&amp;S</c:v>
                  </c:pt>
                  <c:pt idx="5">
                    <c:v>Risk F&amp;W, no risk S</c:v>
                  </c:pt>
                  <c:pt idx="6">
                    <c:v>Risk F&amp;S, no risk W</c:v>
                  </c:pt>
                  <c:pt idx="7">
                    <c:v>No risk F&amp;S, risk W</c:v>
                  </c:pt>
                  <c:pt idx="8">
                    <c:v>No risk</c:v>
                  </c:pt>
                  <c:pt idx="9">
                    <c:v>All risk</c:v>
                  </c:pt>
                  <c:pt idx="10">
                    <c:v>No risk F&amp;W, risk S</c:v>
                  </c:pt>
                  <c:pt idx="11">
                    <c:v>No risk F, risk W &amp; S</c:v>
                  </c:pt>
                  <c:pt idx="12">
                    <c:v>Risk F, no risk W&amp;S</c:v>
                  </c:pt>
                  <c:pt idx="13">
                    <c:v>Risk F&amp;W, no risk S</c:v>
                  </c:pt>
                  <c:pt idx="14">
                    <c:v>Risk F&amp;S, no risk W</c:v>
                  </c:pt>
                  <c:pt idx="15">
                    <c:v>No risk F&amp;S, risk W</c:v>
                  </c:pt>
                  <c:pt idx="16">
                    <c:v>No risk</c:v>
                  </c:pt>
                  <c:pt idx="17">
                    <c:v>All risk</c:v>
                  </c:pt>
                  <c:pt idx="18">
                    <c:v>No risk F&amp;W, risk S</c:v>
                  </c:pt>
                  <c:pt idx="19">
                    <c:v>No risk F, risk W &amp; S</c:v>
                  </c:pt>
                  <c:pt idx="20">
                    <c:v>Risk F, no risk W&amp;S</c:v>
                  </c:pt>
                  <c:pt idx="21">
                    <c:v>Risk F&amp;W, no risk S</c:v>
                  </c:pt>
                  <c:pt idx="22">
                    <c:v>Risk F&amp;S, no risk W</c:v>
                  </c:pt>
                  <c:pt idx="23">
                    <c:v>No risk F&amp;S, risk W</c:v>
                  </c:pt>
                  <c:pt idx="24">
                    <c:v>No risk</c:v>
                  </c:pt>
                  <c:pt idx="25">
                    <c:v>All risk</c:v>
                  </c:pt>
                  <c:pt idx="26">
                    <c:v>No risk F&amp;W, risk S</c:v>
                  </c:pt>
                  <c:pt idx="27">
                    <c:v>No risk F, risk W &amp; S</c:v>
                  </c:pt>
                  <c:pt idx="28">
                    <c:v>Risk F, no risk W&amp;S</c:v>
                  </c:pt>
                  <c:pt idx="29">
                    <c:v>Risk F&amp;W, no risk S</c:v>
                  </c:pt>
                  <c:pt idx="30">
                    <c:v>Risk F&amp;S, no risk W</c:v>
                  </c:pt>
                  <c:pt idx="31">
                    <c:v>No risk F&amp;S, risk W</c:v>
                  </c:pt>
                </c:lvl>
                <c:lvl>
                  <c:pt idx="0">
                    <c:v>BESS</c:v>
                  </c:pt>
                  <c:pt idx="8">
                    <c:v>DBR-SIS</c:v>
                  </c:pt>
                  <c:pt idx="16">
                    <c:v>SSIS-PRO</c:v>
                  </c:pt>
                  <c:pt idx="24">
                    <c:v>SSIS-MOT</c:v>
                  </c:pt>
                </c:lvl>
              </c:multiLvlStrCache>
            </c:multiLvlStrRef>
          </c:cat>
          <c:val>
            <c:numRef>
              <c:f>Sheet2!$J$3:$J$34</c:f>
              <c:numCache>
                <c:formatCode>0%</c:formatCode>
                <c:ptCount val="32"/>
                <c:pt idx="0">
                  <c:v>0.74592220828105393</c:v>
                </c:pt>
                <c:pt idx="1">
                  <c:v>9.7239648682559604E-2</c:v>
                </c:pt>
                <c:pt idx="2">
                  <c:v>3.0112923462986198E-2</c:v>
                </c:pt>
                <c:pt idx="3">
                  <c:v>3.1367628607277293E-2</c:v>
                </c:pt>
                <c:pt idx="4">
                  <c:v>3.5131744040150563E-2</c:v>
                </c:pt>
                <c:pt idx="5">
                  <c:v>2.3839397741530741E-2</c:v>
                </c:pt>
                <c:pt idx="6">
                  <c:v>1.3801756587202008E-2</c:v>
                </c:pt>
                <c:pt idx="7">
                  <c:v>2.258469259723965E-2</c:v>
                </c:pt>
                <c:pt idx="8">
                  <c:v>0.47867001254705144</c:v>
                </c:pt>
                <c:pt idx="9">
                  <c:v>0.22772898368883313</c:v>
                </c:pt>
                <c:pt idx="10">
                  <c:v>5.5834378920953574E-2</c:v>
                </c:pt>
                <c:pt idx="11">
                  <c:v>4.51693851944793E-2</c:v>
                </c:pt>
                <c:pt idx="12">
                  <c:v>6.9008782936010038E-2</c:v>
                </c:pt>
                <c:pt idx="13">
                  <c:v>4.51693851944793E-2</c:v>
                </c:pt>
                <c:pt idx="14">
                  <c:v>3.889585947302384E-2</c:v>
                </c:pt>
                <c:pt idx="15">
                  <c:v>3.9523212045169384E-2</c:v>
                </c:pt>
                <c:pt idx="16">
                  <c:v>0.52697616060225849</c:v>
                </c:pt>
                <c:pt idx="17">
                  <c:v>0.17189460476787954</c:v>
                </c:pt>
                <c:pt idx="18">
                  <c:v>5.0188205771643665E-2</c:v>
                </c:pt>
                <c:pt idx="19">
                  <c:v>4.1405269761606023E-2</c:v>
                </c:pt>
                <c:pt idx="20">
                  <c:v>6.4617314930991224E-2</c:v>
                </c:pt>
                <c:pt idx="21">
                  <c:v>4.6424090338770388E-2</c:v>
                </c:pt>
                <c:pt idx="22">
                  <c:v>4.2032622333751567E-2</c:v>
                </c:pt>
                <c:pt idx="23">
                  <c:v>5.6461731493099125E-2</c:v>
                </c:pt>
                <c:pt idx="24">
                  <c:v>0.5294855708908407</c:v>
                </c:pt>
                <c:pt idx="25">
                  <c:v>0.20577164366373901</c:v>
                </c:pt>
                <c:pt idx="26">
                  <c:v>4.8933500627352571E-2</c:v>
                </c:pt>
                <c:pt idx="27">
                  <c:v>4.8306148055207027E-2</c:v>
                </c:pt>
                <c:pt idx="28">
                  <c:v>5.2070263488080304E-2</c:v>
                </c:pt>
                <c:pt idx="29">
                  <c:v>4.6424090338770388E-2</c:v>
                </c:pt>
                <c:pt idx="30">
                  <c:v>2.5721455457967377E-2</c:v>
                </c:pt>
                <c:pt idx="31">
                  <c:v>4.3287327478042661E-2</c:v>
                </c:pt>
              </c:numCache>
            </c:numRef>
          </c:val>
        </c:ser>
        <c:dLbls>
          <c:showLegendKey val="0"/>
          <c:showVal val="1"/>
          <c:showCatName val="0"/>
          <c:showSerName val="0"/>
          <c:showPercent val="0"/>
          <c:showBubbleSize val="0"/>
        </c:dLbls>
        <c:gapWidth val="247"/>
        <c:axId val="366210160"/>
        <c:axId val="366208200"/>
      </c:barChart>
      <c:catAx>
        <c:axId val="36621016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mn-lt"/>
                <a:ea typeface="+mn-ea"/>
                <a:cs typeface="+mn-cs"/>
              </a:defRPr>
            </a:pPr>
            <a:endParaRPr lang="en-US"/>
          </a:p>
        </c:txPr>
        <c:crossAx val="366208200"/>
        <c:crosses val="autoZero"/>
        <c:auto val="1"/>
        <c:lblAlgn val="ctr"/>
        <c:lblOffset val="100"/>
        <c:noMultiLvlLbl val="0"/>
      </c:catAx>
      <c:valAx>
        <c:axId val="366208200"/>
        <c:scaling>
          <c:orientation val="minMax"/>
          <c:max val="1"/>
        </c:scaling>
        <c:delete val="0"/>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crossAx val="36621016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083B1-237E-4CB8-B1D2-28E1EA3D9F92}" type="doc">
      <dgm:prSet loTypeId="urn:microsoft.com/office/officeart/2005/8/layout/gear1" loCatId="process" qsTypeId="urn:microsoft.com/office/officeart/2005/8/quickstyle/simple4" qsCatId="simple" csTypeId="urn:microsoft.com/office/officeart/2005/8/colors/accent1_2" csCatId="accent1" phldr="1"/>
      <dgm:spPr/>
    </dgm:pt>
    <dgm:pt modelId="{59429FFF-F5C5-4FFC-9D82-490446FE06A1}">
      <dgm:prSet phldrT="[Text]" custT="1"/>
      <dgm:spPr/>
      <dgm:t>
        <a:bodyPr/>
        <a:lstStyle/>
        <a:p>
          <a:r>
            <a:rPr lang="en-US" sz="1800" b="1" dirty="0" smtClean="0">
              <a:effectLst>
                <a:outerShdw blurRad="38100" dist="38100" dir="2700000" algn="tl">
                  <a:srgbClr val="000000">
                    <a:alpha val="43137"/>
                  </a:srgbClr>
                </a:outerShdw>
              </a:effectLst>
            </a:rPr>
            <a:t>Assessment</a:t>
          </a:r>
          <a:endParaRPr lang="en-US" sz="1800" b="1" dirty="0">
            <a:effectLst>
              <a:outerShdw blurRad="38100" dist="38100" dir="2700000" algn="tl">
                <a:srgbClr val="000000">
                  <a:alpha val="43137"/>
                </a:srgbClr>
              </a:outerShdw>
            </a:effectLst>
          </a:endParaRPr>
        </a:p>
      </dgm:t>
    </dgm:pt>
    <dgm:pt modelId="{9489D2D9-F9B3-47B0-AC06-F53719D184D5}" type="parTrans" cxnId="{3C03DCD6-19BD-4154-98AA-0F9E9E87303E}">
      <dgm:prSet/>
      <dgm:spPr/>
      <dgm:t>
        <a:bodyPr/>
        <a:lstStyle/>
        <a:p>
          <a:endParaRPr lang="en-US">
            <a:effectLst>
              <a:outerShdw blurRad="38100" dist="38100" dir="2700000" algn="tl">
                <a:srgbClr val="000000">
                  <a:alpha val="43137"/>
                </a:srgbClr>
              </a:outerShdw>
            </a:effectLst>
          </a:endParaRPr>
        </a:p>
      </dgm:t>
    </dgm:pt>
    <dgm:pt modelId="{54D62ECE-6ED1-4B60-90DE-C2987593A396}" type="sibTrans" cxnId="{3C03DCD6-19BD-4154-98AA-0F9E9E87303E}">
      <dgm:prSet/>
      <dgm:spPr/>
      <dgm:t>
        <a:bodyPr/>
        <a:lstStyle/>
        <a:p>
          <a:endParaRPr lang="en-US">
            <a:effectLst>
              <a:outerShdw blurRad="38100" dist="38100" dir="2700000" algn="tl">
                <a:srgbClr val="000000">
                  <a:alpha val="43137"/>
                </a:srgbClr>
              </a:outerShdw>
            </a:effectLst>
          </a:endParaRPr>
        </a:p>
      </dgm:t>
    </dgm:pt>
    <dgm:pt modelId="{8467556E-12BD-4963-8DC9-87B64B554BC1}">
      <dgm:prSet phldrT="[Text]" custT="1"/>
      <dgm:spPr/>
      <dgm:t>
        <a:bodyPr/>
        <a:lstStyle/>
        <a:p>
          <a:r>
            <a:rPr lang="en-US" sz="1800" b="1" dirty="0" smtClean="0">
              <a:effectLst>
                <a:outerShdw blurRad="38100" dist="38100" dir="2700000" algn="tl">
                  <a:srgbClr val="000000">
                    <a:alpha val="43137"/>
                  </a:srgbClr>
                </a:outerShdw>
              </a:effectLst>
            </a:rPr>
            <a:t>Data-based decision-making</a:t>
          </a:r>
          <a:endParaRPr lang="en-US" sz="1800" b="1" dirty="0">
            <a:effectLst>
              <a:outerShdw blurRad="38100" dist="38100" dir="2700000" algn="tl">
                <a:srgbClr val="000000">
                  <a:alpha val="43137"/>
                </a:srgbClr>
              </a:outerShdw>
            </a:effectLst>
          </a:endParaRPr>
        </a:p>
      </dgm:t>
    </dgm:pt>
    <dgm:pt modelId="{79FF07BE-3118-49A3-968D-9E5C1AF6FBCE}" type="parTrans" cxnId="{92414C94-C372-4FE2-897A-5C361ECE6720}">
      <dgm:prSet/>
      <dgm:spPr/>
      <dgm:t>
        <a:bodyPr/>
        <a:lstStyle/>
        <a:p>
          <a:endParaRPr lang="en-US">
            <a:effectLst>
              <a:outerShdw blurRad="38100" dist="38100" dir="2700000" algn="tl">
                <a:srgbClr val="000000">
                  <a:alpha val="43137"/>
                </a:srgbClr>
              </a:outerShdw>
            </a:effectLst>
          </a:endParaRPr>
        </a:p>
      </dgm:t>
    </dgm:pt>
    <dgm:pt modelId="{855BAE51-46F3-49DB-9C8D-8DF86C6AD66F}" type="sibTrans" cxnId="{92414C94-C372-4FE2-897A-5C361ECE6720}">
      <dgm:prSet/>
      <dgm:spPr/>
      <dgm:t>
        <a:bodyPr/>
        <a:lstStyle/>
        <a:p>
          <a:endParaRPr lang="en-US">
            <a:effectLst>
              <a:outerShdw blurRad="38100" dist="38100" dir="2700000" algn="tl">
                <a:srgbClr val="000000">
                  <a:alpha val="43137"/>
                </a:srgbClr>
              </a:outerShdw>
            </a:effectLst>
          </a:endParaRPr>
        </a:p>
      </dgm:t>
    </dgm:pt>
    <dgm:pt modelId="{519A1340-06FA-4864-B2BB-B59B945AA641}">
      <dgm:prSet phldrT="[Text]" custT="1"/>
      <dgm:spPr/>
      <dgm:t>
        <a:bodyPr/>
        <a:lstStyle/>
        <a:p>
          <a:r>
            <a:rPr lang="en-US" sz="1800" b="1" dirty="0" smtClean="0">
              <a:effectLst>
                <a:outerShdw blurRad="38100" dist="38100" dir="2700000" algn="tl">
                  <a:srgbClr val="000000">
                    <a:alpha val="43137"/>
                  </a:srgbClr>
                </a:outerShdw>
              </a:effectLst>
            </a:rPr>
            <a:t>Intervention</a:t>
          </a:r>
          <a:endParaRPr lang="en-US" sz="1800" b="1" dirty="0">
            <a:effectLst>
              <a:outerShdw blurRad="38100" dist="38100" dir="2700000" algn="tl">
                <a:srgbClr val="000000">
                  <a:alpha val="43137"/>
                </a:srgbClr>
              </a:outerShdw>
            </a:effectLst>
          </a:endParaRPr>
        </a:p>
      </dgm:t>
    </dgm:pt>
    <dgm:pt modelId="{8CE80EF6-4694-4500-B667-0D83405039BB}" type="parTrans" cxnId="{1147FACE-BF42-4E7F-A7BC-3D0EC11A9FB0}">
      <dgm:prSet/>
      <dgm:spPr/>
      <dgm:t>
        <a:bodyPr/>
        <a:lstStyle/>
        <a:p>
          <a:endParaRPr lang="en-US">
            <a:effectLst>
              <a:outerShdw blurRad="38100" dist="38100" dir="2700000" algn="tl">
                <a:srgbClr val="000000">
                  <a:alpha val="43137"/>
                </a:srgbClr>
              </a:outerShdw>
            </a:effectLst>
          </a:endParaRPr>
        </a:p>
      </dgm:t>
    </dgm:pt>
    <dgm:pt modelId="{0ECB9136-C8A2-4D24-92AE-0BBD6D9E1F10}" type="sibTrans" cxnId="{1147FACE-BF42-4E7F-A7BC-3D0EC11A9FB0}">
      <dgm:prSet/>
      <dgm:spPr/>
      <dgm:t>
        <a:bodyPr/>
        <a:lstStyle/>
        <a:p>
          <a:endParaRPr lang="en-US">
            <a:effectLst>
              <a:outerShdw blurRad="38100" dist="38100" dir="2700000" algn="tl">
                <a:srgbClr val="000000">
                  <a:alpha val="43137"/>
                </a:srgbClr>
              </a:outerShdw>
            </a:effectLst>
          </a:endParaRPr>
        </a:p>
      </dgm:t>
    </dgm:pt>
    <dgm:pt modelId="{E92789FF-BCD2-43C8-89C4-042141A592F6}" type="pres">
      <dgm:prSet presAssocID="{57F083B1-237E-4CB8-B1D2-28E1EA3D9F92}" presName="composite" presStyleCnt="0">
        <dgm:presLayoutVars>
          <dgm:chMax val="3"/>
          <dgm:animLvl val="lvl"/>
          <dgm:resizeHandles val="exact"/>
        </dgm:presLayoutVars>
      </dgm:prSet>
      <dgm:spPr/>
    </dgm:pt>
    <dgm:pt modelId="{8460C6EE-CA1E-49E8-8524-B5A5192D8EAD}" type="pres">
      <dgm:prSet presAssocID="{59429FFF-F5C5-4FFC-9D82-490446FE06A1}" presName="gear1" presStyleLbl="node1" presStyleIdx="0" presStyleCnt="3">
        <dgm:presLayoutVars>
          <dgm:chMax val="1"/>
          <dgm:bulletEnabled val="1"/>
        </dgm:presLayoutVars>
      </dgm:prSet>
      <dgm:spPr/>
      <dgm:t>
        <a:bodyPr/>
        <a:lstStyle/>
        <a:p>
          <a:endParaRPr lang="en-US"/>
        </a:p>
      </dgm:t>
    </dgm:pt>
    <dgm:pt modelId="{8E35A7BC-A0B9-4C66-AB88-409EB6EED104}" type="pres">
      <dgm:prSet presAssocID="{59429FFF-F5C5-4FFC-9D82-490446FE06A1}" presName="gear1srcNode" presStyleLbl="node1" presStyleIdx="0" presStyleCnt="3"/>
      <dgm:spPr/>
      <dgm:t>
        <a:bodyPr/>
        <a:lstStyle/>
        <a:p>
          <a:endParaRPr lang="en-US"/>
        </a:p>
      </dgm:t>
    </dgm:pt>
    <dgm:pt modelId="{855AC88E-FF0A-4AFA-BFE6-FF0A66835FB1}" type="pres">
      <dgm:prSet presAssocID="{59429FFF-F5C5-4FFC-9D82-490446FE06A1}" presName="gear1dstNode" presStyleLbl="node1" presStyleIdx="0" presStyleCnt="3"/>
      <dgm:spPr/>
      <dgm:t>
        <a:bodyPr/>
        <a:lstStyle/>
        <a:p>
          <a:endParaRPr lang="en-US"/>
        </a:p>
      </dgm:t>
    </dgm:pt>
    <dgm:pt modelId="{18F19EB6-C91F-49A1-9752-7E298ECF7A4B}" type="pres">
      <dgm:prSet presAssocID="{8467556E-12BD-4963-8DC9-87B64B554BC1}" presName="gear2" presStyleLbl="node1" presStyleIdx="1" presStyleCnt="3" custScaleX="102857" custScaleY="102857" custLinFactNeighborX="-2217" custLinFactNeighborY="2217">
        <dgm:presLayoutVars>
          <dgm:chMax val="1"/>
          <dgm:bulletEnabled val="1"/>
        </dgm:presLayoutVars>
      </dgm:prSet>
      <dgm:spPr/>
      <dgm:t>
        <a:bodyPr/>
        <a:lstStyle/>
        <a:p>
          <a:endParaRPr lang="en-US"/>
        </a:p>
      </dgm:t>
    </dgm:pt>
    <dgm:pt modelId="{71FB7AB5-3A3F-4DAF-A27D-1A9754CE4D8C}" type="pres">
      <dgm:prSet presAssocID="{8467556E-12BD-4963-8DC9-87B64B554BC1}" presName="gear2srcNode" presStyleLbl="node1" presStyleIdx="1" presStyleCnt="3"/>
      <dgm:spPr/>
      <dgm:t>
        <a:bodyPr/>
        <a:lstStyle/>
        <a:p>
          <a:endParaRPr lang="en-US"/>
        </a:p>
      </dgm:t>
    </dgm:pt>
    <dgm:pt modelId="{6A5FE6A2-07C2-446A-BB17-03E81946F397}" type="pres">
      <dgm:prSet presAssocID="{8467556E-12BD-4963-8DC9-87B64B554BC1}" presName="gear2dstNode" presStyleLbl="node1" presStyleIdx="1" presStyleCnt="3"/>
      <dgm:spPr/>
      <dgm:t>
        <a:bodyPr/>
        <a:lstStyle/>
        <a:p>
          <a:endParaRPr lang="en-US"/>
        </a:p>
      </dgm:t>
    </dgm:pt>
    <dgm:pt modelId="{2FCCE421-B080-484F-AE36-D1A90EB2E58D}" type="pres">
      <dgm:prSet presAssocID="{519A1340-06FA-4864-B2BB-B59B945AA641}" presName="gear3" presStyleLbl="node1" presStyleIdx="2" presStyleCnt="3" custScaleX="115800" custScaleY="108241"/>
      <dgm:spPr/>
      <dgm:t>
        <a:bodyPr/>
        <a:lstStyle/>
        <a:p>
          <a:endParaRPr lang="en-US"/>
        </a:p>
      </dgm:t>
    </dgm:pt>
    <dgm:pt modelId="{744524DA-DF66-4BFC-AFD9-2BEB103A581B}" type="pres">
      <dgm:prSet presAssocID="{519A1340-06FA-4864-B2BB-B59B945AA641}" presName="gear3tx" presStyleLbl="node1" presStyleIdx="2" presStyleCnt="3">
        <dgm:presLayoutVars>
          <dgm:chMax val="1"/>
          <dgm:bulletEnabled val="1"/>
        </dgm:presLayoutVars>
      </dgm:prSet>
      <dgm:spPr/>
      <dgm:t>
        <a:bodyPr/>
        <a:lstStyle/>
        <a:p>
          <a:endParaRPr lang="en-US"/>
        </a:p>
      </dgm:t>
    </dgm:pt>
    <dgm:pt modelId="{81508C23-C7CD-420F-8A83-30402B96E544}" type="pres">
      <dgm:prSet presAssocID="{519A1340-06FA-4864-B2BB-B59B945AA641}" presName="gear3srcNode" presStyleLbl="node1" presStyleIdx="2" presStyleCnt="3"/>
      <dgm:spPr/>
      <dgm:t>
        <a:bodyPr/>
        <a:lstStyle/>
        <a:p>
          <a:endParaRPr lang="en-US"/>
        </a:p>
      </dgm:t>
    </dgm:pt>
    <dgm:pt modelId="{6ED66F11-718C-4F18-82BC-97208F68B926}" type="pres">
      <dgm:prSet presAssocID="{519A1340-06FA-4864-B2BB-B59B945AA641}" presName="gear3dstNode" presStyleLbl="node1" presStyleIdx="2" presStyleCnt="3"/>
      <dgm:spPr/>
      <dgm:t>
        <a:bodyPr/>
        <a:lstStyle/>
        <a:p>
          <a:endParaRPr lang="en-US"/>
        </a:p>
      </dgm:t>
    </dgm:pt>
    <dgm:pt modelId="{C2606234-147F-427A-AE7B-FFE382F659B3}" type="pres">
      <dgm:prSet presAssocID="{54D62ECE-6ED1-4B60-90DE-C2987593A396}" presName="connector1" presStyleLbl="sibTrans2D1" presStyleIdx="0" presStyleCnt="3"/>
      <dgm:spPr/>
      <dgm:t>
        <a:bodyPr/>
        <a:lstStyle/>
        <a:p>
          <a:endParaRPr lang="en-US"/>
        </a:p>
      </dgm:t>
    </dgm:pt>
    <dgm:pt modelId="{6B81EB70-0440-4ECE-95BD-15B01AD02130}" type="pres">
      <dgm:prSet presAssocID="{855BAE51-46F3-49DB-9C8D-8DF86C6AD66F}" presName="connector2" presStyleLbl="sibTrans2D1" presStyleIdx="1" presStyleCnt="3"/>
      <dgm:spPr/>
      <dgm:t>
        <a:bodyPr/>
        <a:lstStyle/>
        <a:p>
          <a:endParaRPr lang="en-US"/>
        </a:p>
      </dgm:t>
    </dgm:pt>
    <dgm:pt modelId="{468BF121-FA91-4909-9FD8-A9AF7FF71D9B}" type="pres">
      <dgm:prSet presAssocID="{0ECB9136-C8A2-4D24-92AE-0BBD6D9E1F10}" presName="connector3" presStyleLbl="sibTrans2D1" presStyleIdx="2" presStyleCnt="3"/>
      <dgm:spPr/>
      <dgm:t>
        <a:bodyPr/>
        <a:lstStyle/>
        <a:p>
          <a:endParaRPr lang="en-US"/>
        </a:p>
      </dgm:t>
    </dgm:pt>
  </dgm:ptLst>
  <dgm:cxnLst>
    <dgm:cxn modelId="{67240C15-ED75-4D01-A31E-00EBD30D104A}" type="presOf" srcId="{855BAE51-46F3-49DB-9C8D-8DF86C6AD66F}" destId="{6B81EB70-0440-4ECE-95BD-15B01AD02130}" srcOrd="0" destOrd="0" presId="urn:microsoft.com/office/officeart/2005/8/layout/gear1"/>
    <dgm:cxn modelId="{2CA3F21D-E066-49DE-966B-0C9335D4A45E}" type="presOf" srcId="{8467556E-12BD-4963-8DC9-87B64B554BC1}" destId="{71FB7AB5-3A3F-4DAF-A27D-1A9754CE4D8C}" srcOrd="1" destOrd="0" presId="urn:microsoft.com/office/officeart/2005/8/layout/gear1"/>
    <dgm:cxn modelId="{CF5E8919-8ACB-4A1E-9FFA-F464D3AE11A1}" type="presOf" srcId="{519A1340-06FA-4864-B2BB-B59B945AA641}" destId="{744524DA-DF66-4BFC-AFD9-2BEB103A581B}" srcOrd="1" destOrd="0" presId="urn:microsoft.com/office/officeart/2005/8/layout/gear1"/>
    <dgm:cxn modelId="{4D3362C7-6922-4986-8753-23A2B3635E1B}" type="presOf" srcId="{519A1340-06FA-4864-B2BB-B59B945AA641}" destId="{81508C23-C7CD-420F-8A83-30402B96E544}" srcOrd="2" destOrd="0" presId="urn:microsoft.com/office/officeart/2005/8/layout/gear1"/>
    <dgm:cxn modelId="{5E506792-B365-465A-AB25-E57FA46FFD19}" type="presOf" srcId="{8467556E-12BD-4963-8DC9-87B64B554BC1}" destId="{6A5FE6A2-07C2-446A-BB17-03E81946F397}" srcOrd="2" destOrd="0" presId="urn:microsoft.com/office/officeart/2005/8/layout/gear1"/>
    <dgm:cxn modelId="{8A5243CC-CA17-4A48-8C70-E615F7889306}" type="presOf" srcId="{519A1340-06FA-4864-B2BB-B59B945AA641}" destId="{6ED66F11-718C-4F18-82BC-97208F68B926}" srcOrd="3" destOrd="0" presId="urn:microsoft.com/office/officeart/2005/8/layout/gear1"/>
    <dgm:cxn modelId="{F5DCC322-7996-4E99-92B4-6B59E9239C1A}" type="presOf" srcId="{59429FFF-F5C5-4FFC-9D82-490446FE06A1}" destId="{855AC88E-FF0A-4AFA-BFE6-FF0A66835FB1}" srcOrd="2" destOrd="0" presId="urn:microsoft.com/office/officeart/2005/8/layout/gear1"/>
    <dgm:cxn modelId="{1147FACE-BF42-4E7F-A7BC-3D0EC11A9FB0}" srcId="{57F083B1-237E-4CB8-B1D2-28E1EA3D9F92}" destId="{519A1340-06FA-4864-B2BB-B59B945AA641}" srcOrd="2" destOrd="0" parTransId="{8CE80EF6-4694-4500-B667-0D83405039BB}" sibTransId="{0ECB9136-C8A2-4D24-92AE-0BBD6D9E1F10}"/>
    <dgm:cxn modelId="{3C2349FF-7C58-4EA6-A9BC-9CEF1076A286}" type="presOf" srcId="{8467556E-12BD-4963-8DC9-87B64B554BC1}" destId="{18F19EB6-C91F-49A1-9752-7E298ECF7A4B}" srcOrd="0" destOrd="0" presId="urn:microsoft.com/office/officeart/2005/8/layout/gear1"/>
    <dgm:cxn modelId="{89534CDA-2C9B-497C-95E2-47ABDD3F6F73}" type="presOf" srcId="{0ECB9136-C8A2-4D24-92AE-0BBD6D9E1F10}" destId="{468BF121-FA91-4909-9FD8-A9AF7FF71D9B}" srcOrd="0" destOrd="0" presId="urn:microsoft.com/office/officeart/2005/8/layout/gear1"/>
    <dgm:cxn modelId="{CF3E1973-4F25-4D66-965A-9152AC6351A7}" type="presOf" srcId="{519A1340-06FA-4864-B2BB-B59B945AA641}" destId="{2FCCE421-B080-484F-AE36-D1A90EB2E58D}" srcOrd="0" destOrd="0" presId="urn:microsoft.com/office/officeart/2005/8/layout/gear1"/>
    <dgm:cxn modelId="{92414C94-C372-4FE2-897A-5C361ECE6720}" srcId="{57F083B1-237E-4CB8-B1D2-28E1EA3D9F92}" destId="{8467556E-12BD-4963-8DC9-87B64B554BC1}" srcOrd="1" destOrd="0" parTransId="{79FF07BE-3118-49A3-968D-9E5C1AF6FBCE}" sibTransId="{855BAE51-46F3-49DB-9C8D-8DF86C6AD66F}"/>
    <dgm:cxn modelId="{D76674CB-B824-46FF-A6EC-183583D34F86}" type="presOf" srcId="{54D62ECE-6ED1-4B60-90DE-C2987593A396}" destId="{C2606234-147F-427A-AE7B-FFE382F659B3}" srcOrd="0" destOrd="0" presId="urn:microsoft.com/office/officeart/2005/8/layout/gear1"/>
    <dgm:cxn modelId="{D937D1A3-ADB3-4EA7-B27D-53EA18B98544}" type="presOf" srcId="{57F083B1-237E-4CB8-B1D2-28E1EA3D9F92}" destId="{E92789FF-BCD2-43C8-89C4-042141A592F6}" srcOrd="0" destOrd="0" presId="urn:microsoft.com/office/officeart/2005/8/layout/gear1"/>
    <dgm:cxn modelId="{8F3A5786-CE1F-4FAE-B7CE-19B5695A671C}" type="presOf" srcId="{59429FFF-F5C5-4FFC-9D82-490446FE06A1}" destId="{8460C6EE-CA1E-49E8-8524-B5A5192D8EAD}" srcOrd="0" destOrd="0" presId="urn:microsoft.com/office/officeart/2005/8/layout/gear1"/>
    <dgm:cxn modelId="{3C03DCD6-19BD-4154-98AA-0F9E9E87303E}" srcId="{57F083B1-237E-4CB8-B1D2-28E1EA3D9F92}" destId="{59429FFF-F5C5-4FFC-9D82-490446FE06A1}" srcOrd="0" destOrd="0" parTransId="{9489D2D9-F9B3-47B0-AC06-F53719D184D5}" sibTransId="{54D62ECE-6ED1-4B60-90DE-C2987593A396}"/>
    <dgm:cxn modelId="{14EC6D21-8216-4882-B81D-C9F30725263D}" type="presOf" srcId="{59429FFF-F5C5-4FFC-9D82-490446FE06A1}" destId="{8E35A7BC-A0B9-4C66-AB88-409EB6EED104}" srcOrd="1" destOrd="0" presId="urn:microsoft.com/office/officeart/2005/8/layout/gear1"/>
    <dgm:cxn modelId="{A2AD5746-0399-4BBD-8F39-9406B8902DD7}" type="presParOf" srcId="{E92789FF-BCD2-43C8-89C4-042141A592F6}" destId="{8460C6EE-CA1E-49E8-8524-B5A5192D8EAD}" srcOrd="0" destOrd="0" presId="urn:microsoft.com/office/officeart/2005/8/layout/gear1"/>
    <dgm:cxn modelId="{527093E3-A40C-422C-BD31-2A2DD6A5B235}" type="presParOf" srcId="{E92789FF-BCD2-43C8-89C4-042141A592F6}" destId="{8E35A7BC-A0B9-4C66-AB88-409EB6EED104}" srcOrd="1" destOrd="0" presId="urn:microsoft.com/office/officeart/2005/8/layout/gear1"/>
    <dgm:cxn modelId="{D9A5D0F5-5FD8-4662-A8CF-072176C1B752}" type="presParOf" srcId="{E92789FF-BCD2-43C8-89C4-042141A592F6}" destId="{855AC88E-FF0A-4AFA-BFE6-FF0A66835FB1}" srcOrd="2" destOrd="0" presId="urn:microsoft.com/office/officeart/2005/8/layout/gear1"/>
    <dgm:cxn modelId="{487C2858-A6C9-4986-AB48-21E7F5296892}" type="presParOf" srcId="{E92789FF-BCD2-43C8-89C4-042141A592F6}" destId="{18F19EB6-C91F-49A1-9752-7E298ECF7A4B}" srcOrd="3" destOrd="0" presId="urn:microsoft.com/office/officeart/2005/8/layout/gear1"/>
    <dgm:cxn modelId="{A068DC9D-F34A-428C-AA68-83750BF2D31F}" type="presParOf" srcId="{E92789FF-BCD2-43C8-89C4-042141A592F6}" destId="{71FB7AB5-3A3F-4DAF-A27D-1A9754CE4D8C}" srcOrd="4" destOrd="0" presId="urn:microsoft.com/office/officeart/2005/8/layout/gear1"/>
    <dgm:cxn modelId="{9C433A42-E633-4D8C-B41F-8877E640649F}" type="presParOf" srcId="{E92789FF-BCD2-43C8-89C4-042141A592F6}" destId="{6A5FE6A2-07C2-446A-BB17-03E81946F397}" srcOrd="5" destOrd="0" presId="urn:microsoft.com/office/officeart/2005/8/layout/gear1"/>
    <dgm:cxn modelId="{61FF8051-EAD3-4CCA-930A-5A81E8B9EB1A}" type="presParOf" srcId="{E92789FF-BCD2-43C8-89C4-042141A592F6}" destId="{2FCCE421-B080-484F-AE36-D1A90EB2E58D}" srcOrd="6" destOrd="0" presId="urn:microsoft.com/office/officeart/2005/8/layout/gear1"/>
    <dgm:cxn modelId="{D4FA6D83-3619-45AF-AE67-73A895403317}" type="presParOf" srcId="{E92789FF-BCD2-43C8-89C4-042141A592F6}" destId="{744524DA-DF66-4BFC-AFD9-2BEB103A581B}" srcOrd="7" destOrd="0" presId="urn:microsoft.com/office/officeart/2005/8/layout/gear1"/>
    <dgm:cxn modelId="{DA3ECC7A-974A-4A49-AE8A-2B18B9FF9510}" type="presParOf" srcId="{E92789FF-BCD2-43C8-89C4-042141A592F6}" destId="{81508C23-C7CD-420F-8A83-30402B96E544}" srcOrd="8" destOrd="0" presId="urn:microsoft.com/office/officeart/2005/8/layout/gear1"/>
    <dgm:cxn modelId="{2CE4597B-5031-4BA4-8726-EFF751FE5429}" type="presParOf" srcId="{E92789FF-BCD2-43C8-89C4-042141A592F6}" destId="{6ED66F11-718C-4F18-82BC-97208F68B926}" srcOrd="9" destOrd="0" presId="urn:microsoft.com/office/officeart/2005/8/layout/gear1"/>
    <dgm:cxn modelId="{160E494A-7E04-4BF7-8C00-E9135A653897}" type="presParOf" srcId="{E92789FF-BCD2-43C8-89C4-042141A592F6}" destId="{C2606234-147F-427A-AE7B-FFE382F659B3}" srcOrd="10" destOrd="0" presId="urn:microsoft.com/office/officeart/2005/8/layout/gear1"/>
    <dgm:cxn modelId="{7D65092F-C166-4F80-A3D7-C351CBA266EE}" type="presParOf" srcId="{E92789FF-BCD2-43C8-89C4-042141A592F6}" destId="{6B81EB70-0440-4ECE-95BD-15B01AD02130}" srcOrd="11" destOrd="0" presId="urn:microsoft.com/office/officeart/2005/8/layout/gear1"/>
    <dgm:cxn modelId="{0D67DE69-77A3-47DF-82ED-639DFA370C9F}" type="presParOf" srcId="{E92789FF-BCD2-43C8-89C4-042141A592F6}" destId="{468BF121-FA91-4909-9FD8-A9AF7FF71D9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10CFF0-B142-4A44-8895-D1DAA590E24F}" type="doc">
      <dgm:prSet loTypeId="urn:microsoft.com/office/officeart/2005/8/layout/hProcess9" loCatId="process" qsTypeId="urn:microsoft.com/office/officeart/2005/8/quickstyle/3d2" qsCatId="3D" csTypeId="urn:microsoft.com/office/officeart/2005/8/colors/colorful1" csCatId="colorful" phldr="1"/>
      <dgm:spPr/>
    </dgm:pt>
    <dgm:pt modelId="{21A8448A-C434-430B-B941-A5EE944DC2AE}">
      <dgm:prSet phldrT="[Text]"/>
      <dgm:spPr/>
      <dgm:t>
        <a:bodyPr/>
        <a:lstStyle/>
        <a:p>
          <a:r>
            <a:rPr lang="en-US" dirty="0" smtClean="0"/>
            <a:t>Early Identification</a:t>
          </a:r>
          <a:endParaRPr lang="en-US" dirty="0"/>
        </a:p>
      </dgm:t>
    </dgm:pt>
    <dgm:pt modelId="{E87D956A-58D6-49EE-B460-5744453499B7}" type="parTrans" cxnId="{9F6754B4-DCF0-4548-A471-DAADEF2D2593}">
      <dgm:prSet/>
      <dgm:spPr/>
      <dgm:t>
        <a:bodyPr/>
        <a:lstStyle/>
        <a:p>
          <a:endParaRPr lang="en-US"/>
        </a:p>
      </dgm:t>
    </dgm:pt>
    <dgm:pt modelId="{F4256526-45BE-4AD7-8069-D4AA7FCE1BDC}" type="sibTrans" cxnId="{9F6754B4-DCF0-4548-A471-DAADEF2D2593}">
      <dgm:prSet/>
      <dgm:spPr/>
      <dgm:t>
        <a:bodyPr/>
        <a:lstStyle/>
        <a:p>
          <a:endParaRPr lang="en-US"/>
        </a:p>
      </dgm:t>
    </dgm:pt>
    <dgm:pt modelId="{12EA9DF0-E13E-4960-9506-95F5FDED0DA7}">
      <dgm:prSet phldrT="[Text]"/>
      <dgm:spPr/>
      <dgm:t>
        <a:bodyPr/>
        <a:lstStyle/>
        <a:p>
          <a:r>
            <a:rPr lang="en-US" dirty="0" smtClean="0"/>
            <a:t>Early Intervention</a:t>
          </a:r>
          <a:endParaRPr lang="en-US" dirty="0"/>
        </a:p>
      </dgm:t>
    </dgm:pt>
    <dgm:pt modelId="{6B6EF8E1-3969-4088-AB39-EF7925EB55D4}" type="parTrans" cxnId="{84B50938-EB90-46D6-9931-20D6FCE1A55E}">
      <dgm:prSet/>
      <dgm:spPr/>
      <dgm:t>
        <a:bodyPr/>
        <a:lstStyle/>
        <a:p>
          <a:endParaRPr lang="en-US"/>
        </a:p>
      </dgm:t>
    </dgm:pt>
    <dgm:pt modelId="{527C30EA-FB1B-4EE4-95E0-2CDC24D8864E}" type="sibTrans" cxnId="{84B50938-EB90-46D6-9931-20D6FCE1A55E}">
      <dgm:prSet/>
      <dgm:spPr/>
      <dgm:t>
        <a:bodyPr/>
        <a:lstStyle/>
        <a:p>
          <a:endParaRPr lang="en-US"/>
        </a:p>
      </dgm:t>
    </dgm:pt>
    <dgm:pt modelId="{E2CF27C2-3616-49E2-AFEE-FF90AD2EF217}">
      <dgm:prSet phldrT="[Text]"/>
      <dgm:spPr/>
      <dgm:t>
        <a:bodyPr/>
        <a:lstStyle/>
        <a:p>
          <a:r>
            <a:rPr lang="en-US" dirty="0" smtClean="0"/>
            <a:t>Positive Student Outcomes</a:t>
          </a:r>
          <a:endParaRPr lang="en-US" dirty="0"/>
        </a:p>
      </dgm:t>
    </dgm:pt>
    <dgm:pt modelId="{1E07A766-C655-4D95-B06A-9FD5A19FB49E}" type="parTrans" cxnId="{6E1FBDE8-A324-47AC-9C2D-C892BF2F37ED}">
      <dgm:prSet/>
      <dgm:spPr/>
      <dgm:t>
        <a:bodyPr/>
        <a:lstStyle/>
        <a:p>
          <a:endParaRPr lang="en-US"/>
        </a:p>
      </dgm:t>
    </dgm:pt>
    <dgm:pt modelId="{8199DF90-B002-49EC-95CD-BDEF1FFC6E78}" type="sibTrans" cxnId="{6E1FBDE8-A324-47AC-9C2D-C892BF2F37ED}">
      <dgm:prSet/>
      <dgm:spPr/>
      <dgm:t>
        <a:bodyPr/>
        <a:lstStyle/>
        <a:p>
          <a:endParaRPr lang="en-US"/>
        </a:p>
      </dgm:t>
    </dgm:pt>
    <dgm:pt modelId="{778C1D7A-23D2-4D38-8B7D-9EAE0BF81740}" type="pres">
      <dgm:prSet presAssocID="{D110CFF0-B142-4A44-8895-D1DAA590E24F}" presName="CompostProcess" presStyleCnt="0">
        <dgm:presLayoutVars>
          <dgm:dir/>
          <dgm:resizeHandles val="exact"/>
        </dgm:presLayoutVars>
      </dgm:prSet>
      <dgm:spPr/>
    </dgm:pt>
    <dgm:pt modelId="{35CE5523-E482-45A7-90CD-34504FCD15FC}" type="pres">
      <dgm:prSet presAssocID="{D110CFF0-B142-4A44-8895-D1DAA590E24F}" presName="arrow" presStyleLbl="bgShp" presStyleIdx="0" presStyleCnt="1"/>
      <dgm:spPr/>
    </dgm:pt>
    <dgm:pt modelId="{52CCC575-A8BD-4C64-8C31-360DDBA8D02B}" type="pres">
      <dgm:prSet presAssocID="{D110CFF0-B142-4A44-8895-D1DAA590E24F}" presName="linearProcess" presStyleCnt="0"/>
      <dgm:spPr/>
    </dgm:pt>
    <dgm:pt modelId="{226D8A8A-6B9C-415A-B55F-26D0C6A13CAE}" type="pres">
      <dgm:prSet presAssocID="{21A8448A-C434-430B-B941-A5EE944DC2AE}" presName="textNode" presStyleLbl="node1" presStyleIdx="0" presStyleCnt="3">
        <dgm:presLayoutVars>
          <dgm:bulletEnabled val="1"/>
        </dgm:presLayoutVars>
      </dgm:prSet>
      <dgm:spPr/>
      <dgm:t>
        <a:bodyPr/>
        <a:lstStyle/>
        <a:p>
          <a:endParaRPr lang="en-US"/>
        </a:p>
      </dgm:t>
    </dgm:pt>
    <dgm:pt modelId="{3AEFEAFA-875B-4CDE-A0A6-FE742149B72A}" type="pres">
      <dgm:prSet presAssocID="{F4256526-45BE-4AD7-8069-D4AA7FCE1BDC}" presName="sibTrans" presStyleCnt="0"/>
      <dgm:spPr/>
    </dgm:pt>
    <dgm:pt modelId="{82F8F95C-0B7C-4910-87C6-E99BBEBC96F7}" type="pres">
      <dgm:prSet presAssocID="{12EA9DF0-E13E-4960-9506-95F5FDED0DA7}" presName="textNode" presStyleLbl="node1" presStyleIdx="1" presStyleCnt="3">
        <dgm:presLayoutVars>
          <dgm:bulletEnabled val="1"/>
        </dgm:presLayoutVars>
      </dgm:prSet>
      <dgm:spPr/>
      <dgm:t>
        <a:bodyPr/>
        <a:lstStyle/>
        <a:p>
          <a:endParaRPr lang="en-US"/>
        </a:p>
      </dgm:t>
    </dgm:pt>
    <dgm:pt modelId="{4E460E1D-76B8-48DC-8CF2-E9840B72B052}" type="pres">
      <dgm:prSet presAssocID="{527C30EA-FB1B-4EE4-95E0-2CDC24D8864E}" presName="sibTrans" presStyleCnt="0"/>
      <dgm:spPr/>
    </dgm:pt>
    <dgm:pt modelId="{93C8A049-B612-4A18-94FA-C432B00F4AE0}" type="pres">
      <dgm:prSet presAssocID="{E2CF27C2-3616-49E2-AFEE-FF90AD2EF217}" presName="textNode" presStyleLbl="node1" presStyleIdx="2" presStyleCnt="3">
        <dgm:presLayoutVars>
          <dgm:bulletEnabled val="1"/>
        </dgm:presLayoutVars>
      </dgm:prSet>
      <dgm:spPr/>
      <dgm:t>
        <a:bodyPr/>
        <a:lstStyle/>
        <a:p>
          <a:endParaRPr lang="en-US"/>
        </a:p>
      </dgm:t>
    </dgm:pt>
  </dgm:ptLst>
  <dgm:cxnLst>
    <dgm:cxn modelId="{6E1FBDE8-A324-47AC-9C2D-C892BF2F37ED}" srcId="{D110CFF0-B142-4A44-8895-D1DAA590E24F}" destId="{E2CF27C2-3616-49E2-AFEE-FF90AD2EF217}" srcOrd="2" destOrd="0" parTransId="{1E07A766-C655-4D95-B06A-9FD5A19FB49E}" sibTransId="{8199DF90-B002-49EC-95CD-BDEF1FFC6E78}"/>
    <dgm:cxn modelId="{9F6754B4-DCF0-4548-A471-DAADEF2D2593}" srcId="{D110CFF0-B142-4A44-8895-D1DAA590E24F}" destId="{21A8448A-C434-430B-B941-A5EE944DC2AE}" srcOrd="0" destOrd="0" parTransId="{E87D956A-58D6-49EE-B460-5744453499B7}" sibTransId="{F4256526-45BE-4AD7-8069-D4AA7FCE1BDC}"/>
    <dgm:cxn modelId="{8C29D36C-D998-4215-959B-D92CC875DCCC}" type="presOf" srcId="{D110CFF0-B142-4A44-8895-D1DAA590E24F}" destId="{778C1D7A-23D2-4D38-8B7D-9EAE0BF81740}" srcOrd="0" destOrd="0" presId="urn:microsoft.com/office/officeart/2005/8/layout/hProcess9"/>
    <dgm:cxn modelId="{F9DD7DE1-2483-4043-878F-78D443EE4D06}" type="presOf" srcId="{21A8448A-C434-430B-B941-A5EE944DC2AE}" destId="{226D8A8A-6B9C-415A-B55F-26D0C6A13CAE}" srcOrd="0" destOrd="0" presId="urn:microsoft.com/office/officeart/2005/8/layout/hProcess9"/>
    <dgm:cxn modelId="{84B50938-EB90-46D6-9931-20D6FCE1A55E}" srcId="{D110CFF0-B142-4A44-8895-D1DAA590E24F}" destId="{12EA9DF0-E13E-4960-9506-95F5FDED0DA7}" srcOrd="1" destOrd="0" parTransId="{6B6EF8E1-3969-4088-AB39-EF7925EB55D4}" sibTransId="{527C30EA-FB1B-4EE4-95E0-2CDC24D8864E}"/>
    <dgm:cxn modelId="{E5C6ECDC-AEF6-44DF-AF5C-4B67CAB6E0EF}" type="presOf" srcId="{E2CF27C2-3616-49E2-AFEE-FF90AD2EF217}" destId="{93C8A049-B612-4A18-94FA-C432B00F4AE0}" srcOrd="0" destOrd="0" presId="urn:microsoft.com/office/officeart/2005/8/layout/hProcess9"/>
    <dgm:cxn modelId="{01DE78BB-05BA-457D-995E-C1B5499A0E27}" type="presOf" srcId="{12EA9DF0-E13E-4960-9506-95F5FDED0DA7}" destId="{82F8F95C-0B7C-4910-87C6-E99BBEBC96F7}" srcOrd="0" destOrd="0" presId="urn:microsoft.com/office/officeart/2005/8/layout/hProcess9"/>
    <dgm:cxn modelId="{7DA1C18A-4B48-4484-A210-2638619F361A}" type="presParOf" srcId="{778C1D7A-23D2-4D38-8B7D-9EAE0BF81740}" destId="{35CE5523-E482-45A7-90CD-34504FCD15FC}" srcOrd="0" destOrd="0" presId="urn:microsoft.com/office/officeart/2005/8/layout/hProcess9"/>
    <dgm:cxn modelId="{C6525873-11AB-4F40-94AC-141626ECF72E}" type="presParOf" srcId="{778C1D7A-23D2-4D38-8B7D-9EAE0BF81740}" destId="{52CCC575-A8BD-4C64-8C31-360DDBA8D02B}" srcOrd="1" destOrd="0" presId="urn:microsoft.com/office/officeart/2005/8/layout/hProcess9"/>
    <dgm:cxn modelId="{6E1BB1F5-3B4E-45E8-9260-2E18A7D425CD}" type="presParOf" srcId="{52CCC575-A8BD-4C64-8C31-360DDBA8D02B}" destId="{226D8A8A-6B9C-415A-B55F-26D0C6A13CAE}" srcOrd="0" destOrd="0" presId="urn:microsoft.com/office/officeart/2005/8/layout/hProcess9"/>
    <dgm:cxn modelId="{012824A7-526F-4120-A4F1-F997C5AB6C62}" type="presParOf" srcId="{52CCC575-A8BD-4C64-8C31-360DDBA8D02B}" destId="{3AEFEAFA-875B-4CDE-A0A6-FE742149B72A}" srcOrd="1" destOrd="0" presId="urn:microsoft.com/office/officeart/2005/8/layout/hProcess9"/>
    <dgm:cxn modelId="{D25A7BED-B87F-4E3F-BE62-20EB54BE9219}" type="presParOf" srcId="{52CCC575-A8BD-4C64-8C31-360DDBA8D02B}" destId="{82F8F95C-0B7C-4910-87C6-E99BBEBC96F7}" srcOrd="2" destOrd="0" presId="urn:microsoft.com/office/officeart/2005/8/layout/hProcess9"/>
    <dgm:cxn modelId="{6CFB1AC1-308A-4CC5-BB23-10C7C3EA0BD2}" type="presParOf" srcId="{52CCC575-A8BD-4C64-8C31-360DDBA8D02B}" destId="{4E460E1D-76B8-48DC-8CF2-E9840B72B052}" srcOrd="3" destOrd="0" presId="urn:microsoft.com/office/officeart/2005/8/layout/hProcess9"/>
    <dgm:cxn modelId="{7790E3E3-EB46-465D-8245-1264D09E8B30}" type="presParOf" srcId="{52CCC575-A8BD-4C64-8C31-360DDBA8D02B}" destId="{93C8A049-B612-4A18-94FA-C432B00F4AE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E146F9-D89A-463E-B8C5-CCAB7930400E}" type="doc">
      <dgm:prSet loTypeId="urn:microsoft.com/office/officeart/2005/8/layout/venn1" loCatId="relationship" qsTypeId="urn:microsoft.com/office/officeart/2005/8/quickstyle/simple4" qsCatId="simple" csTypeId="urn:microsoft.com/office/officeart/2005/8/colors/colorful2" csCatId="colorful" phldr="1"/>
      <dgm:spPr/>
    </dgm:pt>
    <dgm:pt modelId="{EA30919E-71B2-4D10-8F26-2BA155F32EF0}">
      <dgm:prSet phldrT="[Text]"/>
      <dgm:spPr/>
      <dgm:t>
        <a:bodyPr/>
        <a:lstStyle/>
        <a:p>
          <a:r>
            <a:rPr lang="en-US" dirty="0" smtClean="0"/>
            <a:t>Psychopathology</a:t>
          </a:r>
          <a:endParaRPr lang="en-US" dirty="0"/>
        </a:p>
      </dgm:t>
    </dgm:pt>
    <dgm:pt modelId="{D1B51205-EFF0-4E9D-8246-1F8D6A5CF42E}" type="parTrans" cxnId="{2489A1C2-BB4B-4EC2-9DC5-E6E7209EF6AF}">
      <dgm:prSet/>
      <dgm:spPr/>
      <dgm:t>
        <a:bodyPr/>
        <a:lstStyle/>
        <a:p>
          <a:endParaRPr lang="en-US"/>
        </a:p>
      </dgm:t>
    </dgm:pt>
    <dgm:pt modelId="{D74E84F0-4AE9-46A6-95FC-01D86D11C0A9}" type="sibTrans" cxnId="{2489A1C2-BB4B-4EC2-9DC5-E6E7209EF6AF}">
      <dgm:prSet/>
      <dgm:spPr/>
      <dgm:t>
        <a:bodyPr/>
        <a:lstStyle/>
        <a:p>
          <a:endParaRPr lang="en-US"/>
        </a:p>
      </dgm:t>
    </dgm:pt>
    <dgm:pt modelId="{A5E90729-E98C-4A67-9D85-1292CEAE7625}">
      <dgm:prSet phldrT="[Text]"/>
      <dgm:spPr/>
      <dgm:t>
        <a:bodyPr/>
        <a:lstStyle/>
        <a:p>
          <a:r>
            <a:rPr lang="en-US" dirty="0" smtClean="0"/>
            <a:t>School-based success</a:t>
          </a:r>
          <a:endParaRPr lang="en-US" dirty="0"/>
        </a:p>
      </dgm:t>
    </dgm:pt>
    <dgm:pt modelId="{F85DB64F-D1E9-4D69-B15D-61444BC4D6D7}" type="parTrans" cxnId="{01B79198-E3FB-4E00-BC45-F06BA73D4243}">
      <dgm:prSet/>
      <dgm:spPr/>
      <dgm:t>
        <a:bodyPr/>
        <a:lstStyle/>
        <a:p>
          <a:endParaRPr lang="en-US"/>
        </a:p>
      </dgm:t>
    </dgm:pt>
    <dgm:pt modelId="{72034914-E4B3-4C5F-B340-73377C7DF9D3}" type="sibTrans" cxnId="{01B79198-E3FB-4E00-BC45-F06BA73D4243}">
      <dgm:prSet/>
      <dgm:spPr/>
      <dgm:t>
        <a:bodyPr/>
        <a:lstStyle/>
        <a:p>
          <a:endParaRPr lang="en-US"/>
        </a:p>
      </dgm:t>
    </dgm:pt>
    <dgm:pt modelId="{27195F7A-B69E-43AD-8787-F5127B50772D}">
      <dgm:prSet phldrT="[Text]"/>
      <dgm:spPr/>
      <dgm:t>
        <a:bodyPr/>
        <a:lstStyle/>
        <a:p>
          <a:r>
            <a:rPr lang="en-US" dirty="0" smtClean="0"/>
            <a:t>Risk and protective factors</a:t>
          </a:r>
          <a:endParaRPr lang="en-US" dirty="0"/>
        </a:p>
      </dgm:t>
    </dgm:pt>
    <dgm:pt modelId="{A2EC173C-AED4-4630-928F-AF059CFD5423}" type="parTrans" cxnId="{EF97DB78-45AD-477E-B539-F36701C6CB13}">
      <dgm:prSet/>
      <dgm:spPr/>
      <dgm:t>
        <a:bodyPr/>
        <a:lstStyle/>
        <a:p>
          <a:endParaRPr lang="en-US"/>
        </a:p>
      </dgm:t>
    </dgm:pt>
    <dgm:pt modelId="{E8EBFEE4-04D3-4525-8638-01CB1B4C20B4}" type="sibTrans" cxnId="{EF97DB78-45AD-477E-B539-F36701C6CB13}">
      <dgm:prSet/>
      <dgm:spPr/>
      <dgm:t>
        <a:bodyPr/>
        <a:lstStyle/>
        <a:p>
          <a:endParaRPr lang="en-US"/>
        </a:p>
      </dgm:t>
    </dgm:pt>
    <dgm:pt modelId="{1B0A4DEC-5FCF-4AC0-8258-DDE9E12C8336}" type="pres">
      <dgm:prSet presAssocID="{78E146F9-D89A-463E-B8C5-CCAB7930400E}" presName="compositeShape" presStyleCnt="0">
        <dgm:presLayoutVars>
          <dgm:chMax val="7"/>
          <dgm:dir/>
          <dgm:resizeHandles val="exact"/>
        </dgm:presLayoutVars>
      </dgm:prSet>
      <dgm:spPr/>
    </dgm:pt>
    <dgm:pt modelId="{68B656CF-8305-4084-A4AA-0357443EA37A}" type="pres">
      <dgm:prSet presAssocID="{EA30919E-71B2-4D10-8F26-2BA155F32EF0}" presName="circ1" presStyleLbl="vennNode1" presStyleIdx="0" presStyleCnt="3"/>
      <dgm:spPr/>
      <dgm:t>
        <a:bodyPr/>
        <a:lstStyle/>
        <a:p>
          <a:endParaRPr lang="en-US"/>
        </a:p>
      </dgm:t>
    </dgm:pt>
    <dgm:pt modelId="{46D68A91-64A0-49A2-85EA-63B3072437B6}" type="pres">
      <dgm:prSet presAssocID="{EA30919E-71B2-4D10-8F26-2BA155F32EF0}" presName="circ1Tx" presStyleLbl="revTx" presStyleIdx="0" presStyleCnt="0">
        <dgm:presLayoutVars>
          <dgm:chMax val="0"/>
          <dgm:chPref val="0"/>
          <dgm:bulletEnabled val="1"/>
        </dgm:presLayoutVars>
      </dgm:prSet>
      <dgm:spPr/>
      <dgm:t>
        <a:bodyPr/>
        <a:lstStyle/>
        <a:p>
          <a:endParaRPr lang="en-US"/>
        </a:p>
      </dgm:t>
    </dgm:pt>
    <dgm:pt modelId="{48172477-616E-4F51-85D6-F9F53A2DF8B3}" type="pres">
      <dgm:prSet presAssocID="{A5E90729-E98C-4A67-9D85-1292CEAE7625}" presName="circ2" presStyleLbl="vennNode1" presStyleIdx="1" presStyleCnt="3"/>
      <dgm:spPr/>
      <dgm:t>
        <a:bodyPr/>
        <a:lstStyle/>
        <a:p>
          <a:endParaRPr lang="en-US"/>
        </a:p>
      </dgm:t>
    </dgm:pt>
    <dgm:pt modelId="{F70FE43E-C795-451E-94F1-81F7435F7712}" type="pres">
      <dgm:prSet presAssocID="{A5E90729-E98C-4A67-9D85-1292CEAE7625}" presName="circ2Tx" presStyleLbl="revTx" presStyleIdx="0" presStyleCnt="0">
        <dgm:presLayoutVars>
          <dgm:chMax val="0"/>
          <dgm:chPref val="0"/>
          <dgm:bulletEnabled val="1"/>
        </dgm:presLayoutVars>
      </dgm:prSet>
      <dgm:spPr/>
      <dgm:t>
        <a:bodyPr/>
        <a:lstStyle/>
        <a:p>
          <a:endParaRPr lang="en-US"/>
        </a:p>
      </dgm:t>
    </dgm:pt>
    <dgm:pt modelId="{90BBE5DD-7DB3-43B4-AAFF-0C13FE982006}" type="pres">
      <dgm:prSet presAssocID="{27195F7A-B69E-43AD-8787-F5127B50772D}" presName="circ3" presStyleLbl="vennNode1" presStyleIdx="2" presStyleCnt="3"/>
      <dgm:spPr/>
      <dgm:t>
        <a:bodyPr/>
        <a:lstStyle/>
        <a:p>
          <a:endParaRPr lang="en-US"/>
        </a:p>
      </dgm:t>
    </dgm:pt>
    <dgm:pt modelId="{66DB39A8-99D1-46CA-87AE-40D7DBDFB684}" type="pres">
      <dgm:prSet presAssocID="{27195F7A-B69E-43AD-8787-F5127B50772D}" presName="circ3Tx" presStyleLbl="revTx" presStyleIdx="0" presStyleCnt="0">
        <dgm:presLayoutVars>
          <dgm:chMax val="0"/>
          <dgm:chPref val="0"/>
          <dgm:bulletEnabled val="1"/>
        </dgm:presLayoutVars>
      </dgm:prSet>
      <dgm:spPr/>
      <dgm:t>
        <a:bodyPr/>
        <a:lstStyle/>
        <a:p>
          <a:endParaRPr lang="en-US"/>
        </a:p>
      </dgm:t>
    </dgm:pt>
  </dgm:ptLst>
  <dgm:cxnLst>
    <dgm:cxn modelId="{2489A1C2-BB4B-4EC2-9DC5-E6E7209EF6AF}" srcId="{78E146F9-D89A-463E-B8C5-CCAB7930400E}" destId="{EA30919E-71B2-4D10-8F26-2BA155F32EF0}" srcOrd="0" destOrd="0" parTransId="{D1B51205-EFF0-4E9D-8246-1F8D6A5CF42E}" sibTransId="{D74E84F0-4AE9-46A6-95FC-01D86D11C0A9}"/>
    <dgm:cxn modelId="{EF97DB78-45AD-477E-B539-F36701C6CB13}" srcId="{78E146F9-D89A-463E-B8C5-CCAB7930400E}" destId="{27195F7A-B69E-43AD-8787-F5127B50772D}" srcOrd="2" destOrd="0" parTransId="{A2EC173C-AED4-4630-928F-AF059CFD5423}" sibTransId="{E8EBFEE4-04D3-4525-8638-01CB1B4C20B4}"/>
    <dgm:cxn modelId="{9F9ABAE1-532F-4C55-AF3A-793BDFE25D62}" type="presOf" srcId="{A5E90729-E98C-4A67-9D85-1292CEAE7625}" destId="{48172477-616E-4F51-85D6-F9F53A2DF8B3}" srcOrd="0" destOrd="0" presId="urn:microsoft.com/office/officeart/2005/8/layout/venn1"/>
    <dgm:cxn modelId="{648D0B93-D7FC-407C-803C-5CA6C7C8FD45}" type="presOf" srcId="{78E146F9-D89A-463E-B8C5-CCAB7930400E}" destId="{1B0A4DEC-5FCF-4AC0-8258-DDE9E12C8336}" srcOrd="0" destOrd="0" presId="urn:microsoft.com/office/officeart/2005/8/layout/venn1"/>
    <dgm:cxn modelId="{D64197E3-A146-4EA1-A70D-52A41EAF3599}" type="presOf" srcId="{A5E90729-E98C-4A67-9D85-1292CEAE7625}" destId="{F70FE43E-C795-451E-94F1-81F7435F7712}" srcOrd="1" destOrd="0" presId="urn:microsoft.com/office/officeart/2005/8/layout/venn1"/>
    <dgm:cxn modelId="{0D343C7F-DE0A-49FF-8D7A-E15D2DF1D56E}" type="presOf" srcId="{27195F7A-B69E-43AD-8787-F5127B50772D}" destId="{66DB39A8-99D1-46CA-87AE-40D7DBDFB684}" srcOrd="1" destOrd="0" presId="urn:microsoft.com/office/officeart/2005/8/layout/venn1"/>
    <dgm:cxn modelId="{34A40E48-8598-4600-8421-6AFE2FAED877}" type="presOf" srcId="{EA30919E-71B2-4D10-8F26-2BA155F32EF0}" destId="{46D68A91-64A0-49A2-85EA-63B3072437B6}" srcOrd="1" destOrd="0" presId="urn:microsoft.com/office/officeart/2005/8/layout/venn1"/>
    <dgm:cxn modelId="{01B79198-E3FB-4E00-BC45-F06BA73D4243}" srcId="{78E146F9-D89A-463E-B8C5-CCAB7930400E}" destId="{A5E90729-E98C-4A67-9D85-1292CEAE7625}" srcOrd="1" destOrd="0" parTransId="{F85DB64F-D1E9-4D69-B15D-61444BC4D6D7}" sibTransId="{72034914-E4B3-4C5F-B340-73377C7DF9D3}"/>
    <dgm:cxn modelId="{C396B877-2ACD-4C31-8356-A295E20DAC6B}" type="presOf" srcId="{EA30919E-71B2-4D10-8F26-2BA155F32EF0}" destId="{68B656CF-8305-4084-A4AA-0357443EA37A}" srcOrd="0" destOrd="0" presId="urn:microsoft.com/office/officeart/2005/8/layout/venn1"/>
    <dgm:cxn modelId="{6D439E0E-794E-4130-B5B5-6DE07FF1240F}" type="presOf" srcId="{27195F7A-B69E-43AD-8787-F5127B50772D}" destId="{90BBE5DD-7DB3-43B4-AAFF-0C13FE982006}" srcOrd="0" destOrd="0" presId="urn:microsoft.com/office/officeart/2005/8/layout/venn1"/>
    <dgm:cxn modelId="{BEA0C61D-3B0B-43D2-99CE-E2D9290B255A}" type="presParOf" srcId="{1B0A4DEC-5FCF-4AC0-8258-DDE9E12C8336}" destId="{68B656CF-8305-4084-A4AA-0357443EA37A}" srcOrd="0" destOrd="0" presId="urn:microsoft.com/office/officeart/2005/8/layout/venn1"/>
    <dgm:cxn modelId="{FE7CE016-B7DB-4DA7-8549-D9B602D0CD47}" type="presParOf" srcId="{1B0A4DEC-5FCF-4AC0-8258-DDE9E12C8336}" destId="{46D68A91-64A0-49A2-85EA-63B3072437B6}" srcOrd="1" destOrd="0" presId="urn:microsoft.com/office/officeart/2005/8/layout/venn1"/>
    <dgm:cxn modelId="{F8A60032-24FD-4668-B609-F15D692D6B3F}" type="presParOf" srcId="{1B0A4DEC-5FCF-4AC0-8258-DDE9E12C8336}" destId="{48172477-616E-4F51-85D6-F9F53A2DF8B3}" srcOrd="2" destOrd="0" presId="urn:microsoft.com/office/officeart/2005/8/layout/venn1"/>
    <dgm:cxn modelId="{7BF9176E-E5A0-4C36-961A-E7430BD72B8D}" type="presParOf" srcId="{1B0A4DEC-5FCF-4AC0-8258-DDE9E12C8336}" destId="{F70FE43E-C795-451E-94F1-81F7435F7712}" srcOrd="3" destOrd="0" presId="urn:microsoft.com/office/officeart/2005/8/layout/venn1"/>
    <dgm:cxn modelId="{CC7DE2A1-C7C4-4173-9278-92EC6080476D}" type="presParOf" srcId="{1B0A4DEC-5FCF-4AC0-8258-DDE9E12C8336}" destId="{90BBE5DD-7DB3-43B4-AAFF-0C13FE982006}" srcOrd="4" destOrd="0" presId="urn:microsoft.com/office/officeart/2005/8/layout/venn1"/>
    <dgm:cxn modelId="{AA73EA87-A882-445F-8252-A2ACDA390859}" type="presParOf" srcId="{1B0A4DEC-5FCF-4AC0-8258-DDE9E12C8336}" destId="{66DB39A8-99D1-46CA-87AE-40D7DBDFB68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CF0999-87D0-4852-A46C-156B5215988A}" type="doc">
      <dgm:prSet loTypeId="urn:microsoft.com/office/officeart/2005/8/layout/rings+Icon" loCatId="officeonline" qsTypeId="urn:microsoft.com/office/officeart/2005/8/quickstyle/simple5" qsCatId="simple" csTypeId="urn:microsoft.com/office/officeart/2005/8/colors/colorful5" csCatId="colorful" phldr="1"/>
      <dgm:spPr/>
    </dgm:pt>
    <dgm:pt modelId="{0D701119-F411-44E1-98A1-20102305B606}">
      <dgm:prSet phldrT="[Text]"/>
      <dgm:spPr/>
      <dgm:t>
        <a:bodyPr/>
        <a:lstStyle/>
        <a:p>
          <a:r>
            <a:rPr lang="en-US" dirty="0" smtClean="0">
              <a:latin typeface="Bookman Old Style" panose="02050604050505020204" pitchFamily="18" charset="0"/>
            </a:rPr>
            <a:t>AE</a:t>
          </a:r>
          <a:endParaRPr lang="en-US" dirty="0">
            <a:latin typeface="Bookman Old Style" panose="02050604050505020204" pitchFamily="18" charset="0"/>
          </a:endParaRPr>
        </a:p>
      </dgm:t>
    </dgm:pt>
    <dgm:pt modelId="{0269C3E8-7AB9-4409-AA0A-925D251D9B55}" type="parTrans" cxnId="{3EDFE9F2-6BC9-4319-91B5-BC0E2CE03AE3}">
      <dgm:prSet/>
      <dgm:spPr/>
      <dgm:t>
        <a:bodyPr/>
        <a:lstStyle/>
        <a:p>
          <a:endParaRPr lang="en-US">
            <a:latin typeface="Bookman Old Style" panose="02050604050505020204" pitchFamily="18" charset="0"/>
          </a:endParaRPr>
        </a:p>
      </dgm:t>
    </dgm:pt>
    <dgm:pt modelId="{7AFF953E-5328-4FD4-947E-9CC2DEF049E0}" type="sibTrans" cxnId="{3EDFE9F2-6BC9-4319-91B5-BC0E2CE03AE3}">
      <dgm:prSet/>
      <dgm:spPr/>
      <dgm:t>
        <a:bodyPr/>
        <a:lstStyle/>
        <a:p>
          <a:endParaRPr lang="en-US">
            <a:latin typeface="Bookman Old Style" panose="02050604050505020204" pitchFamily="18" charset="0"/>
          </a:endParaRPr>
        </a:p>
      </dgm:t>
    </dgm:pt>
    <dgm:pt modelId="{A229A51C-4E62-4E04-8E50-3B97313E1ACE}">
      <dgm:prSet phldrT="[Text]"/>
      <dgm:spPr/>
      <dgm:t>
        <a:bodyPr/>
        <a:lstStyle/>
        <a:p>
          <a:r>
            <a:rPr lang="en-US" dirty="0" smtClean="0">
              <a:latin typeface="Bookman Old Style" panose="02050604050505020204" pitchFamily="18" charset="0"/>
            </a:rPr>
            <a:t>RS</a:t>
          </a:r>
          <a:endParaRPr lang="en-US" dirty="0">
            <a:latin typeface="Bookman Old Style" panose="02050604050505020204" pitchFamily="18" charset="0"/>
          </a:endParaRPr>
        </a:p>
      </dgm:t>
    </dgm:pt>
    <dgm:pt modelId="{825553D9-F775-4785-8D7D-DCC0B036ED55}" type="parTrans" cxnId="{34ACF261-307C-4DA8-A182-48E9510CA5BC}">
      <dgm:prSet/>
      <dgm:spPr/>
      <dgm:t>
        <a:bodyPr/>
        <a:lstStyle/>
        <a:p>
          <a:endParaRPr lang="en-US">
            <a:latin typeface="Bookman Old Style" panose="02050604050505020204" pitchFamily="18" charset="0"/>
          </a:endParaRPr>
        </a:p>
      </dgm:t>
    </dgm:pt>
    <dgm:pt modelId="{7886CF1E-A18A-4014-85AA-C34074C6ACE1}" type="sibTrans" cxnId="{34ACF261-307C-4DA8-A182-48E9510CA5BC}">
      <dgm:prSet/>
      <dgm:spPr/>
      <dgm:t>
        <a:bodyPr/>
        <a:lstStyle/>
        <a:p>
          <a:endParaRPr lang="en-US">
            <a:latin typeface="Bookman Old Style" panose="02050604050505020204" pitchFamily="18" charset="0"/>
          </a:endParaRPr>
        </a:p>
      </dgm:t>
    </dgm:pt>
    <dgm:pt modelId="{4A842E7B-61F8-4F35-8F7B-A95AB8924613}">
      <dgm:prSet phldrT="[Text]"/>
      <dgm:spPr/>
      <dgm:t>
        <a:bodyPr/>
        <a:lstStyle/>
        <a:p>
          <a:r>
            <a:rPr lang="en-US" dirty="0" smtClean="0">
              <a:latin typeface="Bookman Old Style" panose="02050604050505020204" pitchFamily="18" charset="0"/>
            </a:rPr>
            <a:t>DB</a:t>
          </a:r>
          <a:endParaRPr lang="en-US" dirty="0">
            <a:latin typeface="Bookman Old Style" panose="02050604050505020204" pitchFamily="18" charset="0"/>
          </a:endParaRPr>
        </a:p>
      </dgm:t>
    </dgm:pt>
    <dgm:pt modelId="{B4B51B4A-91DD-40E9-A6C7-69EFC0F8C57E}" type="parTrans" cxnId="{A9CC596A-1CC4-47A7-B8A2-6C2AC20D2D14}">
      <dgm:prSet/>
      <dgm:spPr/>
      <dgm:t>
        <a:bodyPr/>
        <a:lstStyle/>
        <a:p>
          <a:endParaRPr lang="en-US">
            <a:latin typeface="Bookman Old Style" panose="02050604050505020204" pitchFamily="18" charset="0"/>
          </a:endParaRPr>
        </a:p>
      </dgm:t>
    </dgm:pt>
    <dgm:pt modelId="{34E4589F-748B-4641-AABF-CE375B4C9BD3}" type="sibTrans" cxnId="{A9CC596A-1CC4-47A7-B8A2-6C2AC20D2D14}">
      <dgm:prSet/>
      <dgm:spPr/>
      <dgm:t>
        <a:bodyPr/>
        <a:lstStyle/>
        <a:p>
          <a:endParaRPr lang="en-US">
            <a:latin typeface="Bookman Old Style" panose="02050604050505020204" pitchFamily="18" charset="0"/>
          </a:endParaRPr>
        </a:p>
      </dgm:t>
    </dgm:pt>
    <dgm:pt modelId="{1652A25B-2CF5-4BF7-8866-F456B53276B6}" type="pres">
      <dgm:prSet presAssocID="{D6CF0999-87D0-4852-A46C-156B5215988A}" presName="Name0" presStyleCnt="0">
        <dgm:presLayoutVars>
          <dgm:chMax val="7"/>
          <dgm:dir/>
          <dgm:resizeHandles val="exact"/>
        </dgm:presLayoutVars>
      </dgm:prSet>
      <dgm:spPr/>
    </dgm:pt>
    <dgm:pt modelId="{4EAE82C3-9C1E-4D42-BB7B-2C7647461880}" type="pres">
      <dgm:prSet presAssocID="{D6CF0999-87D0-4852-A46C-156B5215988A}" presName="ellipse1" presStyleLbl="vennNode1" presStyleIdx="0" presStyleCnt="3" custLinFactNeighborX="9067">
        <dgm:presLayoutVars>
          <dgm:bulletEnabled val="1"/>
        </dgm:presLayoutVars>
      </dgm:prSet>
      <dgm:spPr/>
      <dgm:t>
        <a:bodyPr/>
        <a:lstStyle/>
        <a:p>
          <a:endParaRPr lang="en-US"/>
        </a:p>
      </dgm:t>
    </dgm:pt>
    <dgm:pt modelId="{3189124C-01D7-40FC-9E68-75B7917EF916}" type="pres">
      <dgm:prSet presAssocID="{D6CF0999-87D0-4852-A46C-156B5215988A}" presName="ellipse2" presStyleLbl="vennNode1" presStyleIdx="1" presStyleCnt="3" custLinFactNeighborX="-4564" custLinFactNeighborY="-3978">
        <dgm:presLayoutVars>
          <dgm:bulletEnabled val="1"/>
        </dgm:presLayoutVars>
      </dgm:prSet>
      <dgm:spPr/>
      <dgm:t>
        <a:bodyPr/>
        <a:lstStyle/>
        <a:p>
          <a:endParaRPr lang="en-US"/>
        </a:p>
      </dgm:t>
    </dgm:pt>
    <dgm:pt modelId="{81FAD5BF-E6E6-476C-8C11-2744D5A9B9E6}" type="pres">
      <dgm:prSet presAssocID="{D6CF0999-87D0-4852-A46C-156B5215988A}" presName="ellipse3" presStyleLbl="vennNode1" presStyleIdx="2" presStyleCnt="3" custLinFactNeighborX="-11857" custLinFactNeighborY="1339">
        <dgm:presLayoutVars>
          <dgm:bulletEnabled val="1"/>
        </dgm:presLayoutVars>
      </dgm:prSet>
      <dgm:spPr/>
      <dgm:t>
        <a:bodyPr/>
        <a:lstStyle/>
        <a:p>
          <a:endParaRPr lang="en-US"/>
        </a:p>
      </dgm:t>
    </dgm:pt>
  </dgm:ptLst>
  <dgm:cxnLst>
    <dgm:cxn modelId="{E54AE0B0-A419-43E7-A403-F917887BB947}" type="presOf" srcId="{A229A51C-4E62-4E04-8E50-3B97313E1ACE}" destId="{3189124C-01D7-40FC-9E68-75B7917EF916}" srcOrd="0" destOrd="0" presId="urn:microsoft.com/office/officeart/2005/8/layout/rings+Icon"/>
    <dgm:cxn modelId="{5FBA0439-5356-4808-A68E-DAAF96FE76E8}" type="presOf" srcId="{0D701119-F411-44E1-98A1-20102305B606}" destId="{4EAE82C3-9C1E-4D42-BB7B-2C7647461880}" srcOrd="0" destOrd="0" presId="urn:microsoft.com/office/officeart/2005/8/layout/rings+Icon"/>
    <dgm:cxn modelId="{3EDFE9F2-6BC9-4319-91B5-BC0E2CE03AE3}" srcId="{D6CF0999-87D0-4852-A46C-156B5215988A}" destId="{0D701119-F411-44E1-98A1-20102305B606}" srcOrd="0" destOrd="0" parTransId="{0269C3E8-7AB9-4409-AA0A-925D251D9B55}" sibTransId="{7AFF953E-5328-4FD4-947E-9CC2DEF049E0}"/>
    <dgm:cxn modelId="{A9CC596A-1CC4-47A7-B8A2-6C2AC20D2D14}" srcId="{D6CF0999-87D0-4852-A46C-156B5215988A}" destId="{4A842E7B-61F8-4F35-8F7B-A95AB8924613}" srcOrd="2" destOrd="0" parTransId="{B4B51B4A-91DD-40E9-A6C7-69EFC0F8C57E}" sibTransId="{34E4589F-748B-4641-AABF-CE375B4C9BD3}"/>
    <dgm:cxn modelId="{34ACF261-307C-4DA8-A182-48E9510CA5BC}" srcId="{D6CF0999-87D0-4852-A46C-156B5215988A}" destId="{A229A51C-4E62-4E04-8E50-3B97313E1ACE}" srcOrd="1" destOrd="0" parTransId="{825553D9-F775-4785-8D7D-DCC0B036ED55}" sibTransId="{7886CF1E-A18A-4014-85AA-C34074C6ACE1}"/>
    <dgm:cxn modelId="{74EA629C-AD0D-4A6D-8802-5DEF1CF46AFF}" type="presOf" srcId="{D6CF0999-87D0-4852-A46C-156B5215988A}" destId="{1652A25B-2CF5-4BF7-8866-F456B53276B6}" srcOrd="0" destOrd="0" presId="urn:microsoft.com/office/officeart/2005/8/layout/rings+Icon"/>
    <dgm:cxn modelId="{D3B4E1B4-DA08-4157-AA94-8FF6AEE782DC}" type="presOf" srcId="{4A842E7B-61F8-4F35-8F7B-A95AB8924613}" destId="{81FAD5BF-E6E6-476C-8C11-2744D5A9B9E6}" srcOrd="0" destOrd="0" presId="urn:microsoft.com/office/officeart/2005/8/layout/rings+Icon"/>
    <dgm:cxn modelId="{8968696B-4BE5-4A83-991A-C4E7E488F580}" type="presParOf" srcId="{1652A25B-2CF5-4BF7-8866-F456B53276B6}" destId="{4EAE82C3-9C1E-4D42-BB7B-2C7647461880}" srcOrd="0" destOrd="0" presId="urn:microsoft.com/office/officeart/2005/8/layout/rings+Icon"/>
    <dgm:cxn modelId="{3D3336DC-A5C3-4B97-B0D9-88C61E04CA7C}" type="presParOf" srcId="{1652A25B-2CF5-4BF7-8866-F456B53276B6}" destId="{3189124C-01D7-40FC-9E68-75B7917EF916}" srcOrd="1" destOrd="0" presId="urn:microsoft.com/office/officeart/2005/8/layout/rings+Icon"/>
    <dgm:cxn modelId="{803D03E6-522D-430B-A933-2B02F7C56B9B}" type="presParOf" srcId="{1652A25B-2CF5-4BF7-8866-F456B53276B6}" destId="{81FAD5BF-E6E6-476C-8C11-2744D5A9B9E6}"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BC2837-3101-4D72-B632-F392C641DEBB}"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30BD1B2F-1A84-41E1-9604-A1942F382203}">
      <dgm:prSet phldrT="[Text]"/>
      <dgm:spPr/>
      <dgm:t>
        <a:bodyPr/>
        <a:lstStyle/>
        <a:p>
          <a:r>
            <a:rPr lang="en-US" dirty="0" smtClean="0"/>
            <a:t>Teacher screening using rank-order procedures</a:t>
          </a:r>
          <a:endParaRPr lang="en-US" dirty="0"/>
        </a:p>
      </dgm:t>
    </dgm:pt>
    <dgm:pt modelId="{E7180660-45A1-4B67-8FCA-84A6E91CE315}" type="parTrans" cxnId="{6296D83D-B8A1-4CF8-8441-B6CA2FE08AF6}">
      <dgm:prSet/>
      <dgm:spPr/>
      <dgm:t>
        <a:bodyPr/>
        <a:lstStyle/>
        <a:p>
          <a:endParaRPr lang="en-US"/>
        </a:p>
      </dgm:t>
    </dgm:pt>
    <dgm:pt modelId="{F7C5AB55-8830-45C3-BDDB-2716984E4AAF}" type="sibTrans" cxnId="{6296D83D-B8A1-4CF8-8441-B6CA2FE08AF6}">
      <dgm:prSet/>
      <dgm:spPr/>
      <dgm:t>
        <a:bodyPr/>
        <a:lstStyle/>
        <a:p>
          <a:endParaRPr lang="en-US"/>
        </a:p>
      </dgm:t>
    </dgm:pt>
    <dgm:pt modelId="{82729077-4652-47E1-A4BE-4B19198FA8D1}">
      <dgm:prSet phldrT="[Text]"/>
      <dgm:spPr/>
      <dgm:t>
        <a:bodyPr/>
        <a:lstStyle/>
        <a:p>
          <a:r>
            <a:rPr lang="en-US" dirty="0" smtClean="0"/>
            <a:t>Teacher rating of critical behavioral problems</a:t>
          </a:r>
          <a:endParaRPr lang="en-US" dirty="0"/>
        </a:p>
      </dgm:t>
    </dgm:pt>
    <dgm:pt modelId="{16232042-8361-4B10-9DAB-1018BD069E1D}" type="parTrans" cxnId="{60E2240B-60D9-4BB2-9A5A-87CB39F06EFA}">
      <dgm:prSet/>
      <dgm:spPr/>
      <dgm:t>
        <a:bodyPr/>
        <a:lstStyle/>
        <a:p>
          <a:endParaRPr lang="en-US"/>
        </a:p>
      </dgm:t>
    </dgm:pt>
    <dgm:pt modelId="{54B2555D-204F-416D-B5E7-CA15D3B96069}" type="sibTrans" cxnId="{60E2240B-60D9-4BB2-9A5A-87CB39F06EFA}">
      <dgm:prSet/>
      <dgm:spPr/>
      <dgm:t>
        <a:bodyPr/>
        <a:lstStyle/>
        <a:p>
          <a:endParaRPr lang="en-US"/>
        </a:p>
      </dgm:t>
    </dgm:pt>
    <dgm:pt modelId="{8A8F24D6-CE76-4104-8EBB-2205F38FC001}">
      <dgm:prSet phldrT="[Text]"/>
      <dgm:spPr/>
      <dgm:t>
        <a:bodyPr/>
        <a:lstStyle/>
        <a:p>
          <a:r>
            <a:rPr lang="en-US" dirty="0" smtClean="0"/>
            <a:t>Observation of in-class/playground behavior</a:t>
          </a:r>
          <a:endParaRPr lang="en-US" dirty="0"/>
        </a:p>
      </dgm:t>
    </dgm:pt>
    <dgm:pt modelId="{7C0DA7C4-9FC9-49C0-AD3C-8FEFF89D1E8F}" type="parTrans" cxnId="{96EF4FD4-63BF-4839-84E1-CAEEB5BECB82}">
      <dgm:prSet/>
      <dgm:spPr/>
      <dgm:t>
        <a:bodyPr/>
        <a:lstStyle/>
        <a:p>
          <a:endParaRPr lang="en-US"/>
        </a:p>
      </dgm:t>
    </dgm:pt>
    <dgm:pt modelId="{639188EE-AADA-42DE-B9F1-4A4B0BC2426C}" type="sibTrans" cxnId="{96EF4FD4-63BF-4839-84E1-CAEEB5BECB82}">
      <dgm:prSet/>
      <dgm:spPr/>
      <dgm:t>
        <a:bodyPr/>
        <a:lstStyle/>
        <a:p>
          <a:endParaRPr lang="en-US"/>
        </a:p>
      </dgm:t>
    </dgm:pt>
    <dgm:pt modelId="{E8C71F75-DD8A-4D07-95CE-51F25C5CAF98}">
      <dgm:prSet/>
      <dgm:spPr/>
      <dgm:t>
        <a:bodyPr/>
        <a:lstStyle/>
        <a:p>
          <a:r>
            <a:rPr lang="en-US" dirty="0" smtClean="0"/>
            <a:t>Pre-referral intervention team</a:t>
          </a:r>
          <a:endParaRPr lang="en-US" dirty="0"/>
        </a:p>
      </dgm:t>
    </dgm:pt>
    <dgm:pt modelId="{4DFF3C75-B658-4747-9DB3-6EFC1311E195}" type="parTrans" cxnId="{495E0EF8-7FD7-4CE0-BD29-1CF1434C8851}">
      <dgm:prSet/>
      <dgm:spPr/>
      <dgm:t>
        <a:bodyPr/>
        <a:lstStyle/>
        <a:p>
          <a:endParaRPr lang="en-US"/>
        </a:p>
      </dgm:t>
    </dgm:pt>
    <dgm:pt modelId="{FE07186E-7CD2-4FBD-B03A-8269F1371233}" type="sibTrans" cxnId="{495E0EF8-7FD7-4CE0-BD29-1CF1434C8851}">
      <dgm:prSet/>
      <dgm:spPr/>
      <dgm:t>
        <a:bodyPr/>
        <a:lstStyle/>
        <a:p>
          <a:endParaRPr lang="en-US"/>
        </a:p>
      </dgm:t>
    </dgm:pt>
    <dgm:pt modelId="{C4E7CC96-6D44-4C8C-BF45-33C03219A86C}" type="pres">
      <dgm:prSet presAssocID="{18BC2837-3101-4D72-B632-F392C641DEBB}" presName="outerComposite" presStyleCnt="0">
        <dgm:presLayoutVars>
          <dgm:chMax val="5"/>
          <dgm:dir/>
          <dgm:resizeHandles val="exact"/>
        </dgm:presLayoutVars>
      </dgm:prSet>
      <dgm:spPr/>
      <dgm:t>
        <a:bodyPr/>
        <a:lstStyle/>
        <a:p>
          <a:endParaRPr lang="en-US"/>
        </a:p>
      </dgm:t>
    </dgm:pt>
    <dgm:pt modelId="{27C990F1-4F0A-4476-9748-1AF123D116A2}" type="pres">
      <dgm:prSet presAssocID="{18BC2837-3101-4D72-B632-F392C641DEBB}" presName="dummyMaxCanvas" presStyleCnt="0">
        <dgm:presLayoutVars/>
      </dgm:prSet>
      <dgm:spPr/>
    </dgm:pt>
    <dgm:pt modelId="{68579603-A786-4CDD-8407-D4BB5B5C7975}" type="pres">
      <dgm:prSet presAssocID="{18BC2837-3101-4D72-B632-F392C641DEBB}" presName="FourNodes_1" presStyleLbl="node1" presStyleIdx="0" presStyleCnt="4">
        <dgm:presLayoutVars>
          <dgm:bulletEnabled val="1"/>
        </dgm:presLayoutVars>
      </dgm:prSet>
      <dgm:spPr/>
      <dgm:t>
        <a:bodyPr/>
        <a:lstStyle/>
        <a:p>
          <a:endParaRPr lang="en-US"/>
        </a:p>
      </dgm:t>
    </dgm:pt>
    <dgm:pt modelId="{6830F284-723B-45DD-9300-00D65A5B1EE5}" type="pres">
      <dgm:prSet presAssocID="{18BC2837-3101-4D72-B632-F392C641DEBB}" presName="FourNodes_2" presStyleLbl="node1" presStyleIdx="1" presStyleCnt="4">
        <dgm:presLayoutVars>
          <dgm:bulletEnabled val="1"/>
        </dgm:presLayoutVars>
      </dgm:prSet>
      <dgm:spPr/>
      <dgm:t>
        <a:bodyPr/>
        <a:lstStyle/>
        <a:p>
          <a:endParaRPr lang="en-US"/>
        </a:p>
      </dgm:t>
    </dgm:pt>
    <dgm:pt modelId="{80075F3B-BAE4-4A39-AB2B-C6B29EB0465A}" type="pres">
      <dgm:prSet presAssocID="{18BC2837-3101-4D72-B632-F392C641DEBB}" presName="FourNodes_3" presStyleLbl="node1" presStyleIdx="2" presStyleCnt="4">
        <dgm:presLayoutVars>
          <dgm:bulletEnabled val="1"/>
        </dgm:presLayoutVars>
      </dgm:prSet>
      <dgm:spPr/>
      <dgm:t>
        <a:bodyPr/>
        <a:lstStyle/>
        <a:p>
          <a:endParaRPr lang="en-US"/>
        </a:p>
      </dgm:t>
    </dgm:pt>
    <dgm:pt modelId="{C777E36D-D254-4C97-AAA0-8632464DC5B8}" type="pres">
      <dgm:prSet presAssocID="{18BC2837-3101-4D72-B632-F392C641DEBB}" presName="FourNodes_4" presStyleLbl="node1" presStyleIdx="3" presStyleCnt="4">
        <dgm:presLayoutVars>
          <dgm:bulletEnabled val="1"/>
        </dgm:presLayoutVars>
      </dgm:prSet>
      <dgm:spPr/>
      <dgm:t>
        <a:bodyPr/>
        <a:lstStyle/>
        <a:p>
          <a:endParaRPr lang="en-US"/>
        </a:p>
      </dgm:t>
    </dgm:pt>
    <dgm:pt modelId="{CFDABC94-6B92-423D-9EAC-FD8684498F9A}" type="pres">
      <dgm:prSet presAssocID="{18BC2837-3101-4D72-B632-F392C641DEBB}" presName="FourConn_1-2" presStyleLbl="fgAccFollowNode1" presStyleIdx="0" presStyleCnt="3">
        <dgm:presLayoutVars>
          <dgm:bulletEnabled val="1"/>
        </dgm:presLayoutVars>
      </dgm:prSet>
      <dgm:spPr/>
      <dgm:t>
        <a:bodyPr/>
        <a:lstStyle/>
        <a:p>
          <a:endParaRPr lang="en-US"/>
        </a:p>
      </dgm:t>
    </dgm:pt>
    <dgm:pt modelId="{714818C5-5EAB-443B-ACE7-7E87D3F15F6B}" type="pres">
      <dgm:prSet presAssocID="{18BC2837-3101-4D72-B632-F392C641DEBB}" presName="FourConn_2-3" presStyleLbl="fgAccFollowNode1" presStyleIdx="1" presStyleCnt="3">
        <dgm:presLayoutVars>
          <dgm:bulletEnabled val="1"/>
        </dgm:presLayoutVars>
      </dgm:prSet>
      <dgm:spPr/>
      <dgm:t>
        <a:bodyPr/>
        <a:lstStyle/>
        <a:p>
          <a:endParaRPr lang="en-US"/>
        </a:p>
      </dgm:t>
    </dgm:pt>
    <dgm:pt modelId="{278745D3-F681-49D3-9661-BC49E294FF5A}" type="pres">
      <dgm:prSet presAssocID="{18BC2837-3101-4D72-B632-F392C641DEBB}" presName="FourConn_3-4" presStyleLbl="fgAccFollowNode1" presStyleIdx="2" presStyleCnt="3">
        <dgm:presLayoutVars>
          <dgm:bulletEnabled val="1"/>
        </dgm:presLayoutVars>
      </dgm:prSet>
      <dgm:spPr/>
      <dgm:t>
        <a:bodyPr/>
        <a:lstStyle/>
        <a:p>
          <a:endParaRPr lang="en-US"/>
        </a:p>
      </dgm:t>
    </dgm:pt>
    <dgm:pt modelId="{4F00E4DF-6BF3-4DE4-BF30-40F3F2477A5D}" type="pres">
      <dgm:prSet presAssocID="{18BC2837-3101-4D72-B632-F392C641DEBB}" presName="FourNodes_1_text" presStyleLbl="node1" presStyleIdx="3" presStyleCnt="4">
        <dgm:presLayoutVars>
          <dgm:bulletEnabled val="1"/>
        </dgm:presLayoutVars>
      </dgm:prSet>
      <dgm:spPr/>
      <dgm:t>
        <a:bodyPr/>
        <a:lstStyle/>
        <a:p>
          <a:endParaRPr lang="en-US"/>
        </a:p>
      </dgm:t>
    </dgm:pt>
    <dgm:pt modelId="{7E3FEC66-002A-4B29-A61B-F501EDA1245A}" type="pres">
      <dgm:prSet presAssocID="{18BC2837-3101-4D72-B632-F392C641DEBB}" presName="FourNodes_2_text" presStyleLbl="node1" presStyleIdx="3" presStyleCnt="4">
        <dgm:presLayoutVars>
          <dgm:bulletEnabled val="1"/>
        </dgm:presLayoutVars>
      </dgm:prSet>
      <dgm:spPr/>
      <dgm:t>
        <a:bodyPr/>
        <a:lstStyle/>
        <a:p>
          <a:endParaRPr lang="en-US"/>
        </a:p>
      </dgm:t>
    </dgm:pt>
    <dgm:pt modelId="{9259533D-31D8-4D49-BDD5-2A4F65E47F0B}" type="pres">
      <dgm:prSet presAssocID="{18BC2837-3101-4D72-B632-F392C641DEBB}" presName="FourNodes_3_text" presStyleLbl="node1" presStyleIdx="3" presStyleCnt="4">
        <dgm:presLayoutVars>
          <dgm:bulletEnabled val="1"/>
        </dgm:presLayoutVars>
      </dgm:prSet>
      <dgm:spPr/>
      <dgm:t>
        <a:bodyPr/>
        <a:lstStyle/>
        <a:p>
          <a:endParaRPr lang="en-US"/>
        </a:p>
      </dgm:t>
    </dgm:pt>
    <dgm:pt modelId="{46E79F6B-6E6B-4A51-8955-500321D67F98}" type="pres">
      <dgm:prSet presAssocID="{18BC2837-3101-4D72-B632-F392C641DEBB}" presName="FourNodes_4_text" presStyleLbl="node1" presStyleIdx="3" presStyleCnt="4">
        <dgm:presLayoutVars>
          <dgm:bulletEnabled val="1"/>
        </dgm:presLayoutVars>
      </dgm:prSet>
      <dgm:spPr/>
      <dgm:t>
        <a:bodyPr/>
        <a:lstStyle/>
        <a:p>
          <a:endParaRPr lang="en-US"/>
        </a:p>
      </dgm:t>
    </dgm:pt>
  </dgm:ptLst>
  <dgm:cxnLst>
    <dgm:cxn modelId="{BFA26FC7-A20D-48F6-BC2E-27AC36DBAEAC}" type="presOf" srcId="{54B2555D-204F-416D-B5E7-CA15D3B96069}" destId="{714818C5-5EAB-443B-ACE7-7E87D3F15F6B}" srcOrd="0" destOrd="0" presId="urn:microsoft.com/office/officeart/2005/8/layout/vProcess5"/>
    <dgm:cxn modelId="{A2CCBE58-6C7B-46D1-AFAD-A44E2582EC29}" type="presOf" srcId="{F7C5AB55-8830-45C3-BDDB-2716984E4AAF}" destId="{CFDABC94-6B92-423D-9EAC-FD8684498F9A}" srcOrd="0" destOrd="0" presId="urn:microsoft.com/office/officeart/2005/8/layout/vProcess5"/>
    <dgm:cxn modelId="{6296D83D-B8A1-4CF8-8441-B6CA2FE08AF6}" srcId="{18BC2837-3101-4D72-B632-F392C641DEBB}" destId="{30BD1B2F-1A84-41E1-9604-A1942F382203}" srcOrd="0" destOrd="0" parTransId="{E7180660-45A1-4B67-8FCA-84A6E91CE315}" sibTransId="{F7C5AB55-8830-45C3-BDDB-2716984E4AAF}"/>
    <dgm:cxn modelId="{CA3493F6-EDB6-4A6E-89D5-0F23D3AED2D0}" type="presOf" srcId="{18BC2837-3101-4D72-B632-F392C641DEBB}" destId="{C4E7CC96-6D44-4C8C-BF45-33C03219A86C}" srcOrd="0" destOrd="0" presId="urn:microsoft.com/office/officeart/2005/8/layout/vProcess5"/>
    <dgm:cxn modelId="{495E0EF8-7FD7-4CE0-BD29-1CF1434C8851}" srcId="{18BC2837-3101-4D72-B632-F392C641DEBB}" destId="{E8C71F75-DD8A-4D07-95CE-51F25C5CAF98}" srcOrd="3" destOrd="0" parTransId="{4DFF3C75-B658-4747-9DB3-6EFC1311E195}" sibTransId="{FE07186E-7CD2-4FBD-B03A-8269F1371233}"/>
    <dgm:cxn modelId="{B7B9EFB6-A9F4-4C04-98B7-A0B877004E7C}" type="presOf" srcId="{639188EE-AADA-42DE-B9F1-4A4B0BC2426C}" destId="{278745D3-F681-49D3-9661-BC49E294FF5A}" srcOrd="0" destOrd="0" presId="urn:microsoft.com/office/officeart/2005/8/layout/vProcess5"/>
    <dgm:cxn modelId="{AD8960E3-4151-4184-934C-2CD5F340D499}" type="presOf" srcId="{30BD1B2F-1A84-41E1-9604-A1942F382203}" destId="{4F00E4DF-6BF3-4DE4-BF30-40F3F2477A5D}" srcOrd="1" destOrd="0" presId="urn:microsoft.com/office/officeart/2005/8/layout/vProcess5"/>
    <dgm:cxn modelId="{D0C6DF83-0F9D-4810-8AF0-E0E3C658E37D}" type="presOf" srcId="{82729077-4652-47E1-A4BE-4B19198FA8D1}" destId="{6830F284-723B-45DD-9300-00D65A5B1EE5}" srcOrd="0" destOrd="0" presId="urn:microsoft.com/office/officeart/2005/8/layout/vProcess5"/>
    <dgm:cxn modelId="{C16A2965-73AD-46CB-8FD3-78AD31695280}" type="presOf" srcId="{30BD1B2F-1A84-41E1-9604-A1942F382203}" destId="{68579603-A786-4CDD-8407-D4BB5B5C7975}" srcOrd="0" destOrd="0" presId="urn:microsoft.com/office/officeart/2005/8/layout/vProcess5"/>
    <dgm:cxn modelId="{9055B3C8-A14B-4F70-AC3E-6346831FFA68}" type="presOf" srcId="{82729077-4652-47E1-A4BE-4B19198FA8D1}" destId="{7E3FEC66-002A-4B29-A61B-F501EDA1245A}" srcOrd="1" destOrd="0" presId="urn:microsoft.com/office/officeart/2005/8/layout/vProcess5"/>
    <dgm:cxn modelId="{C7BA15E0-EF6D-4068-B31E-5C6F22F09D1A}" type="presOf" srcId="{E8C71F75-DD8A-4D07-95CE-51F25C5CAF98}" destId="{C777E36D-D254-4C97-AAA0-8632464DC5B8}" srcOrd="0" destOrd="0" presId="urn:microsoft.com/office/officeart/2005/8/layout/vProcess5"/>
    <dgm:cxn modelId="{96EF4FD4-63BF-4839-84E1-CAEEB5BECB82}" srcId="{18BC2837-3101-4D72-B632-F392C641DEBB}" destId="{8A8F24D6-CE76-4104-8EBB-2205F38FC001}" srcOrd="2" destOrd="0" parTransId="{7C0DA7C4-9FC9-49C0-AD3C-8FEFF89D1E8F}" sibTransId="{639188EE-AADA-42DE-B9F1-4A4B0BC2426C}"/>
    <dgm:cxn modelId="{A6550C89-63C4-40D5-BD6C-CB529D2D1986}" type="presOf" srcId="{8A8F24D6-CE76-4104-8EBB-2205F38FC001}" destId="{9259533D-31D8-4D49-BDD5-2A4F65E47F0B}" srcOrd="1" destOrd="0" presId="urn:microsoft.com/office/officeart/2005/8/layout/vProcess5"/>
    <dgm:cxn modelId="{8AA1140E-1DA6-4586-8F3F-2EBA6F05D2D1}" type="presOf" srcId="{8A8F24D6-CE76-4104-8EBB-2205F38FC001}" destId="{80075F3B-BAE4-4A39-AB2B-C6B29EB0465A}" srcOrd="0" destOrd="0" presId="urn:microsoft.com/office/officeart/2005/8/layout/vProcess5"/>
    <dgm:cxn modelId="{60E2240B-60D9-4BB2-9A5A-87CB39F06EFA}" srcId="{18BC2837-3101-4D72-B632-F392C641DEBB}" destId="{82729077-4652-47E1-A4BE-4B19198FA8D1}" srcOrd="1" destOrd="0" parTransId="{16232042-8361-4B10-9DAB-1018BD069E1D}" sibTransId="{54B2555D-204F-416D-B5E7-CA15D3B96069}"/>
    <dgm:cxn modelId="{709455FA-98FC-4810-A2DA-E34F64F195F4}" type="presOf" srcId="{E8C71F75-DD8A-4D07-95CE-51F25C5CAF98}" destId="{46E79F6B-6E6B-4A51-8955-500321D67F98}" srcOrd="1" destOrd="0" presId="urn:microsoft.com/office/officeart/2005/8/layout/vProcess5"/>
    <dgm:cxn modelId="{AEE8EDD0-5085-47E0-9C93-0BAF44A6E4F8}" type="presParOf" srcId="{C4E7CC96-6D44-4C8C-BF45-33C03219A86C}" destId="{27C990F1-4F0A-4476-9748-1AF123D116A2}" srcOrd="0" destOrd="0" presId="urn:microsoft.com/office/officeart/2005/8/layout/vProcess5"/>
    <dgm:cxn modelId="{F5AE7939-02D9-4079-9C07-CBB832037C29}" type="presParOf" srcId="{C4E7CC96-6D44-4C8C-BF45-33C03219A86C}" destId="{68579603-A786-4CDD-8407-D4BB5B5C7975}" srcOrd="1" destOrd="0" presId="urn:microsoft.com/office/officeart/2005/8/layout/vProcess5"/>
    <dgm:cxn modelId="{1DDB88BF-E87F-4C65-82A8-77440F48D954}" type="presParOf" srcId="{C4E7CC96-6D44-4C8C-BF45-33C03219A86C}" destId="{6830F284-723B-45DD-9300-00D65A5B1EE5}" srcOrd="2" destOrd="0" presId="urn:microsoft.com/office/officeart/2005/8/layout/vProcess5"/>
    <dgm:cxn modelId="{3DC114B6-C774-441D-838D-B20C74C1B9F8}" type="presParOf" srcId="{C4E7CC96-6D44-4C8C-BF45-33C03219A86C}" destId="{80075F3B-BAE4-4A39-AB2B-C6B29EB0465A}" srcOrd="3" destOrd="0" presId="urn:microsoft.com/office/officeart/2005/8/layout/vProcess5"/>
    <dgm:cxn modelId="{F78048AE-4918-4F53-99E4-B7ABE8DA6A78}" type="presParOf" srcId="{C4E7CC96-6D44-4C8C-BF45-33C03219A86C}" destId="{C777E36D-D254-4C97-AAA0-8632464DC5B8}" srcOrd="4" destOrd="0" presId="urn:microsoft.com/office/officeart/2005/8/layout/vProcess5"/>
    <dgm:cxn modelId="{0699D270-632E-4552-B6EF-152357F95B6E}" type="presParOf" srcId="{C4E7CC96-6D44-4C8C-BF45-33C03219A86C}" destId="{CFDABC94-6B92-423D-9EAC-FD8684498F9A}" srcOrd="5" destOrd="0" presId="urn:microsoft.com/office/officeart/2005/8/layout/vProcess5"/>
    <dgm:cxn modelId="{44AA4212-E65E-459B-A536-E82D85627271}" type="presParOf" srcId="{C4E7CC96-6D44-4C8C-BF45-33C03219A86C}" destId="{714818C5-5EAB-443B-ACE7-7E87D3F15F6B}" srcOrd="6" destOrd="0" presId="urn:microsoft.com/office/officeart/2005/8/layout/vProcess5"/>
    <dgm:cxn modelId="{85397B95-8154-4EC3-B83C-23A0FC2BD047}" type="presParOf" srcId="{C4E7CC96-6D44-4C8C-BF45-33C03219A86C}" destId="{278745D3-F681-49D3-9661-BC49E294FF5A}" srcOrd="7" destOrd="0" presId="urn:microsoft.com/office/officeart/2005/8/layout/vProcess5"/>
    <dgm:cxn modelId="{1B6A0440-5690-4BDA-AE9D-0D906FDCB3FC}" type="presParOf" srcId="{C4E7CC96-6D44-4C8C-BF45-33C03219A86C}" destId="{4F00E4DF-6BF3-4DE4-BF30-40F3F2477A5D}" srcOrd="8" destOrd="0" presId="urn:microsoft.com/office/officeart/2005/8/layout/vProcess5"/>
    <dgm:cxn modelId="{825E01FD-D168-404E-9B3E-B4C58C1CC609}" type="presParOf" srcId="{C4E7CC96-6D44-4C8C-BF45-33C03219A86C}" destId="{7E3FEC66-002A-4B29-A61B-F501EDA1245A}" srcOrd="9" destOrd="0" presId="urn:microsoft.com/office/officeart/2005/8/layout/vProcess5"/>
    <dgm:cxn modelId="{B58BB58D-8F8C-4BCD-9CA7-BB8D83AE6C92}" type="presParOf" srcId="{C4E7CC96-6D44-4C8C-BF45-33C03219A86C}" destId="{9259533D-31D8-4D49-BDD5-2A4F65E47F0B}" srcOrd="10" destOrd="0" presId="urn:microsoft.com/office/officeart/2005/8/layout/vProcess5"/>
    <dgm:cxn modelId="{8B18F84E-31AA-413D-B0B3-794B19D3761C}" type="presParOf" srcId="{C4E7CC96-6D44-4C8C-BF45-33C03219A86C}" destId="{46E79F6B-6E6B-4A51-8955-500321D67F9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F1A3F8-157A-4864-966B-20B302685D6C}" type="doc">
      <dgm:prSet loTypeId="urn:microsoft.com/office/officeart/2005/8/layout/lProcess1" loCatId="process" qsTypeId="urn:microsoft.com/office/officeart/2005/8/quickstyle/simple1" qsCatId="simple" csTypeId="urn:microsoft.com/office/officeart/2005/8/colors/accent1_1" csCatId="accent1" phldr="1"/>
      <dgm:spPr/>
      <dgm:t>
        <a:bodyPr/>
        <a:lstStyle/>
        <a:p>
          <a:endParaRPr lang="en-US"/>
        </a:p>
      </dgm:t>
    </dgm:pt>
    <dgm:pt modelId="{E4E80407-B67D-4BEB-9CE7-777E10EA81B2}">
      <dgm:prSet phldrT="[Text]"/>
      <dgm:spPr/>
      <dgm:t>
        <a:bodyPr/>
        <a:lstStyle/>
        <a:p>
          <a:r>
            <a:rPr lang="en-US" dirty="0" smtClean="0"/>
            <a:t>Which tools are best matched?</a:t>
          </a:r>
          <a:endParaRPr lang="en-US" dirty="0"/>
        </a:p>
      </dgm:t>
    </dgm:pt>
    <dgm:pt modelId="{61C38185-6D11-402D-8FF9-AB9D5F8BD731}" type="parTrans" cxnId="{4460BD83-870D-4C14-8BC0-57977D144C80}">
      <dgm:prSet/>
      <dgm:spPr/>
      <dgm:t>
        <a:bodyPr/>
        <a:lstStyle/>
        <a:p>
          <a:endParaRPr lang="en-US"/>
        </a:p>
      </dgm:t>
    </dgm:pt>
    <dgm:pt modelId="{69031F69-5D22-4E3B-A54F-27BA59D986DB}" type="sibTrans" cxnId="{4460BD83-870D-4C14-8BC0-57977D144C80}">
      <dgm:prSet/>
      <dgm:spPr/>
      <dgm:t>
        <a:bodyPr/>
        <a:lstStyle/>
        <a:p>
          <a:endParaRPr lang="en-US"/>
        </a:p>
      </dgm:t>
    </dgm:pt>
    <dgm:pt modelId="{E8CFE847-9A64-4D6B-978E-5D8317E7C1C8}">
      <dgm:prSet phldrT="[Text]"/>
      <dgm:spPr/>
      <dgm:t>
        <a:bodyPr/>
        <a:lstStyle/>
        <a:p>
          <a:r>
            <a:rPr lang="en-US" dirty="0" smtClean="0"/>
            <a:t>Frequency</a:t>
          </a:r>
          <a:endParaRPr lang="en-US" dirty="0"/>
        </a:p>
      </dgm:t>
    </dgm:pt>
    <dgm:pt modelId="{ECF107A1-ADAA-4340-8701-EADFEB910AD2}" type="parTrans" cxnId="{E5A8B713-8738-4E99-8C4E-8BAABA4BC9E3}">
      <dgm:prSet/>
      <dgm:spPr/>
      <dgm:t>
        <a:bodyPr/>
        <a:lstStyle/>
        <a:p>
          <a:endParaRPr lang="en-US"/>
        </a:p>
      </dgm:t>
    </dgm:pt>
    <dgm:pt modelId="{A7A19881-FAEF-4879-A0EC-3986E49AC5AC}" type="sibTrans" cxnId="{E5A8B713-8738-4E99-8C4E-8BAABA4BC9E3}">
      <dgm:prSet/>
      <dgm:spPr/>
      <dgm:t>
        <a:bodyPr/>
        <a:lstStyle/>
        <a:p>
          <a:endParaRPr lang="en-US"/>
        </a:p>
      </dgm:t>
    </dgm:pt>
    <dgm:pt modelId="{CEB14CCF-B74F-4D76-89F4-9F0B1C5F4F83}">
      <dgm:prSet phldrT="[Text]"/>
      <dgm:spPr/>
      <dgm:t>
        <a:bodyPr/>
        <a:lstStyle/>
        <a:p>
          <a:r>
            <a:rPr lang="en-US" dirty="0" smtClean="0"/>
            <a:t>What resources are available?</a:t>
          </a:r>
          <a:endParaRPr lang="en-US" dirty="0"/>
        </a:p>
      </dgm:t>
    </dgm:pt>
    <dgm:pt modelId="{C8022133-5330-40E1-AA27-926D0A6CCA0D}" type="parTrans" cxnId="{9FC80312-F9A3-4D28-9001-983DDCF84B05}">
      <dgm:prSet/>
      <dgm:spPr/>
      <dgm:t>
        <a:bodyPr/>
        <a:lstStyle/>
        <a:p>
          <a:endParaRPr lang="en-US"/>
        </a:p>
      </dgm:t>
    </dgm:pt>
    <dgm:pt modelId="{3231BCA6-4279-41E1-AA69-4C41988DD2AE}" type="sibTrans" cxnId="{9FC80312-F9A3-4D28-9001-983DDCF84B05}">
      <dgm:prSet/>
      <dgm:spPr/>
      <dgm:t>
        <a:bodyPr/>
        <a:lstStyle/>
        <a:p>
          <a:endParaRPr lang="en-US"/>
        </a:p>
      </dgm:t>
    </dgm:pt>
    <dgm:pt modelId="{47EF5E80-5831-4A78-9181-9810BD81A066}">
      <dgm:prSet phldrT="[Text]"/>
      <dgm:spPr/>
      <dgm:t>
        <a:bodyPr/>
        <a:lstStyle/>
        <a:p>
          <a:r>
            <a:rPr lang="en-US" dirty="0" smtClean="0"/>
            <a:t>Time</a:t>
          </a:r>
          <a:endParaRPr lang="en-US" dirty="0"/>
        </a:p>
      </dgm:t>
    </dgm:pt>
    <dgm:pt modelId="{6086CA49-AC50-4049-A68D-473AF62EBD5A}" type="parTrans" cxnId="{A47F597E-1B88-441A-B150-77494D2E1F3E}">
      <dgm:prSet/>
      <dgm:spPr/>
      <dgm:t>
        <a:bodyPr/>
        <a:lstStyle/>
        <a:p>
          <a:endParaRPr lang="en-US"/>
        </a:p>
      </dgm:t>
    </dgm:pt>
    <dgm:pt modelId="{BD2BC977-2CEE-476C-8F8C-E625789FCFDD}" type="sibTrans" cxnId="{A47F597E-1B88-441A-B150-77494D2E1F3E}">
      <dgm:prSet/>
      <dgm:spPr/>
      <dgm:t>
        <a:bodyPr/>
        <a:lstStyle/>
        <a:p>
          <a:endParaRPr lang="en-US"/>
        </a:p>
      </dgm:t>
    </dgm:pt>
    <dgm:pt modelId="{9531D4DD-C85F-4654-A8D3-F40438087792}">
      <dgm:prSet phldrT="[Text]"/>
      <dgm:spPr/>
      <dgm:t>
        <a:bodyPr/>
        <a:lstStyle/>
        <a:p>
          <a:r>
            <a:rPr lang="en-US" dirty="0" smtClean="0"/>
            <a:t>Cost</a:t>
          </a:r>
          <a:endParaRPr lang="en-US" dirty="0"/>
        </a:p>
      </dgm:t>
    </dgm:pt>
    <dgm:pt modelId="{A0A4A82C-5B91-4EC6-AF7D-D922B9187B53}" type="parTrans" cxnId="{23AEDD6D-6F21-4D06-9933-385C65D0870F}">
      <dgm:prSet/>
      <dgm:spPr/>
      <dgm:t>
        <a:bodyPr/>
        <a:lstStyle/>
        <a:p>
          <a:endParaRPr lang="en-US"/>
        </a:p>
      </dgm:t>
    </dgm:pt>
    <dgm:pt modelId="{1CFFF9B9-CAC7-47FA-A096-6924CD278B8E}" type="sibTrans" cxnId="{23AEDD6D-6F21-4D06-9933-385C65D0870F}">
      <dgm:prSet/>
      <dgm:spPr/>
      <dgm:t>
        <a:bodyPr/>
        <a:lstStyle/>
        <a:p>
          <a:endParaRPr lang="en-US"/>
        </a:p>
      </dgm:t>
    </dgm:pt>
    <dgm:pt modelId="{6853D55A-0A9E-4564-9573-B3DD1BE95109}">
      <dgm:prSet/>
      <dgm:spPr/>
      <dgm:t>
        <a:bodyPr/>
        <a:lstStyle/>
        <a:p>
          <a:r>
            <a:rPr lang="en-US" dirty="0" smtClean="0"/>
            <a:t>Training</a:t>
          </a:r>
          <a:endParaRPr lang="en-US" dirty="0"/>
        </a:p>
      </dgm:t>
    </dgm:pt>
    <dgm:pt modelId="{D9655596-81C4-4D88-A855-A8121F9991FD}" type="parTrans" cxnId="{5CD07DF3-5BD8-47A9-B86A-96E2C8AE2830}">
      <dgm:prSet/>
      <dgm:spPr/>
      <dgm:t>
        <a:bodyPr/>
        <a:lstStyle/>
        <a:p>
          <a:endParaRPr lang="en-US"/>
        </a:p>
      </dgm:t>
    </dgm:pt>
    <dgm:pt modelId="{7271DC02-0DDE-4E95-9A02-223ADABB9560}" type="sibTrans" cxnId="{5CD07DF3-5BD8-47A9-B86A-96E2C8AE2830}">
      <dgm:prSet/>
      <dgm:spPr/>
      <dgm:t>
        <a:bodyPr/>
        <a:lstStyle/>
        <a:p>
          <a:endParaRPr lang="en-US"/>
        </a:p>
      </dgm:t>
    </dgm:pt>
    <dgm:pt modelId="{83E992E7-3A55-4466-A064-C9367CA7B901}">
      <dgm:prSet/>
      <dgm:spPr/>
      <dgm:t>
        <a:bodyPr/>
        <a:lstStyle/>
        <a:p>
          <a:r>
            <a:rPr lang="en-US" dirty="0" smtClean="0"/>
            <a:t>Supports</a:t>
          </a:r>
          <a:endParaRPr lang="en-US" dirty="0"/>
        </a:p>
      </dgm:t>
    </dgm:pt>
    <dgm:pt modelId="{C7F3E038-D0C7-4B61-A398-66FA1534E765}" type="parTrans" cxnId="{65A425A9-9910-4EE0-8D9E-B9722DC927E1}">
      <dgm:prSet/>
      <dgm:spPr/>
      <dgm:t>
        <a:bodyPr/>
        <a:lstStyle/>
        <a:p>
          <a:endParaRPr lang="en-US"/>
        </a:p>
      </dgm:t>
    </dgm:pt>
    <dgm:pt modelId="{DAC03D5A-0D97-43E3-9734-C0D171EDE642}" type="sibTrans" cxnId="{65A425A9-9910-4EE0-8D9E-B9722DC927E1}">
      <dgm:prSet/>
      <dgm:spPr/>
      <dgm:t>
        <a:bodyPr/>
        <a:lstStyle/>
        <a:p>
          <a:endParaRPr lang="en-US"/>
        </a:p>
      </dgm:t>
    </dgm:pt>
    <dgm:pt modelId="{03211C9A-3ADD-407B-A6F1-A7E0720ED033}">
      <dgm:prSet phldrT="[Text]"/>
      <dgm:spPr/>
      <dgm:t>
        <a:bodyPr/>
        <a:lstStyle/>
        <a:p>
          <a:r>
            <a:rPr lang="en-US" dirty="0" smtClean="0"/>
            <a:t>Informant</a:t>
          </a:r>
          <a:endParaRPr lang="en-US" dirty="0"/>
        </a:p>
      </dgm:t>
    </dgm:pt>
    <dgm:pt modelId="{42611143-DEF4-4E60-92AA-C3157BA9A919}" type="parTrans" cxnId="{2DA91164-0FE3-4E87-A633-66E6F2FF6D6A}">
      <dgm:prSet/>
      <dgm:spPr/>
      <dgm:t>
        <a:bodyPr/>
        <a:lstStyle/>
        <a:p>
          <a:endParaRPr lang="en-US"/>
        </a:p>
      </dgm:t>
    </dgm:pt>
    <dgm:pt modelId="{8802FC40-C0C7-461B-95F6-0AB4D5C31763}" type="sibTrans" cxnId="{2DA91164-0FE3-4E87-A633-66E6F2FF6D6A}">
      <dgm:prSet/>
      <dgm:spPr/>
      <dgm:t>
        <a:bodyPr/>
        <a:lstStyle/>
        <a:p>
          <a:endParaRPr lang="en-US"/>
        </a:p>
      </dgm:t>
    </dgm:pt>
    <dgm:pt modelId="{84D50288-C263-4179-BF81-18713EB36ABB}">
      <dgm:prSet phldrT="[Text]"/>
      <dgm:spPr/>
      <dgm:t>
        <a:bodyPr/>
        <a:lstStyle/>
        <a:p>
          <a:r>
            <a:rPr lang="en-US" dirty="0" smtClean="0"/>
            <a:t>Scope</a:t>
          </a:r>
          <a:endParaRPr lang="en-US" dirty="0"/>
        </a:p>
      </dgm:t>
    </dgm:pt>
    <dgm:pt modelId="{788E0F70-EEC3-4978-8BA2-A8B3459C1967}" type="parTrans" cxnId="{A71C6449-2564-4BAA-A2D2-588D098D912D}">
      <dgm:prSet/>
      <dgm:spPr/>
      <dgm:t>
        <a:bodyPr/>
        <a:lstStyle/>
        <a:p>
          <a:endParaRPr lang="en-US"/>
        </a:p>
      </dgm:t>
    </dgm:pt>
    <dgm:pt modelId="{AB5FFA1E-F34C-412B-AC74-2B904604C004}" type="sibTrans" cxnId="{A71C6449-2564-4BAA-A2D2-588D098D912D}">
      <dgm:prSet/>
      <dgm:spPr/>
      <dgm:t>
        <a:bodyPr/>
        <a:lstStyle/>
        <a:p>
          <a:endParaRPr lang="en-US"/>
        </a:p>
      </dgm:t>
    </dgm:pt>
    <dgm:pt modelId="{49288ABB-2EB6-473A-AA1C-805688C6E7A3}" type="pres">
      <dgm:prSet presAssocID="{34F1A3F8-157A-4864-966B-20B302685D6C}" presName="Name0" presStyleCnt="0">
        <dgm:presLayoutVars>
          <dgm:dir/>
          <dgm:animLvl val="lvl"/>
          <dgm:resizeHandles val="exact"/>
        </dgm:presLayoutVars>
      </dgm:prSet>
      <dgm:spPr/>
      <dgm:t>
        <a:bodyPr/>
        <a:lstStyle/>
        <a:p>
          <a:endParaRPr lang="en-US"/>
        </a:p>
      </dgm:t>
    </dgm:pt>
    <dgm:pt modelId="{770AE092-E435-4E99-B8D1-ED795DFAF6A7}" type="pres">
      <dgm:prSet presAssocID="{E4E80407-B67D-4BEB-9CE7-777E10EA81B2}" presName="vertFlow" presStyleCnt="0"/>
      <dgm:spPr/>
      <dgm:t>
        <a:bodyPr/>
        <a:lstStyle/>
        <a:p>
          <a:endParaRPr lang="en-US"/>
        </a:p>
      </dgm:t>
    </dgm:pt>
    <dgm:pt modelId="{1A07E579-D660-45B2-8B61-719653F9EF72}" type="pres">
      <dgm:prSet presAssocID="{E4E80407-B67D-4BEB-9CE7-777E10EA81B2}" presName="header" presStyleLbl="node1" presStyleIdx="0" presStyleCnt="2"/>
      <dgm:spPr/>
      <dgm:t>
        <a:bodyPr/>
        <a:lstStyle/>
        <a:p>
          <a:endParaRPr lang="en-US"/>
        </a:p>
      </dgm:t>
    </dgm:pt>
    <dgm:pt modelId="{69F13A65-3691-4962-9538-0D23179B61FA}" type="pres">
      <dgm:prSet presAssocID="{788E0F70-EEC3-4978-8BA2-A8B3459C1967}" presName="parTrans" presStyleLbl="sibTrans2D1" presStyleIdx="0" presStyleCnt="7"/>
      <dgm:spPr/>
      <dgm:t>
        <a:bodyPr/>
        <a:lstStyle/>
        <a:p>
          <a:endParaRPr lang="en-US"/>
        </a:p>
      </dgm:t>
    </dgm:pt>
    <dgm:pt modelId="{D7C57F84-9501-49A4-A06F-7CD38FE9D099}" type="pres">
      <dgm:prSet presAssocID="{84D50288-C263-4179-BF81-18713EB36ABB}" presName="child" presStyleLbl="alignAccFollowNode1" presStyleIdx="0" presStyleCnt="7">
        <dgm:presLayoutVars>
          <dgm:chMax val="0"/>
          <dgm:bulletEnabled val="1"/>
        </dgm:presLayoutVars>
      </dgm:prSet>
      <dgm:spPr/>
      <dgm:t>
        <a:bodyPr/>
        <a:lstStyle/>
        <a:p>
          <a:endParaRPr lang="en-US"/>
        </a:p>
      </dgm:t>
    </dgm:pt>
    <dgm:pt modelId="{37D1309B-7223-4880-A2EC-41685AB18BB1}" type="pres">
      <dgm:prSet presAssocID="{AB5FFA1E-F34C-412B-AC74-2B904604C004}" presName="sibTrans" presStyleLbl="sibTrans2D1" presStyleIdx="1" presStyleCnt="7"/>
      <dgm:spPr/>
      <dgm:t>
        <a:bodyPr/>
        <a:lstStyle/>
        <a:p>
          <a:endParaRPr lang="en-US"/>
        </a:p>
      </dgm:t>
    </dgm:pt>
    <dgm:pt modelId="{2438881D-DC80-411D-B28E-03BD500ECC16}" type="pres">
      <dgm:prSet presAssocID="{03211C9A-3ADD-407B-A6F1-A7E0720ED033}" presName="child" presStyleLbl="alignAccFollowNode1" presStyleIdx="1" presStyleCnt="7">
        <dgm:presLayoutVars>
          <dgm:chMax val="0"/>
          <dgm:bulletEnabled val="1"/>
        </dgm:presLayoutVars>
      </dgm:prSet>
      <dgm:spPr/>
      <dgm:t>
        <a:bodyPr/>
        <a:lstStyle/>
        <a:p>
          <a:endParaRPr lang="en-US"/>
        </a:p>
      </dgm:t>
    </dgm:pt>
    <dgm:pt modelId="{332B36D8-1EE5-456F-B69F-6F6F74440220}" type="pres">
      <dgm:prSet presAssocID="{8802FC40-C0C7-461B-95F6-0AB4D5C31763}" presName="sibTrans" presStyleLbl="sibTrans2D1" presStyleIdx="2" presStyleCnt="7"/>
      <dgm:spPr/>
      <dgm:t>
        <a:bodyPr/>
        <a:lstStyle/>
        <a:p>
          <a:endParaRPr lang="en-US"/>
        </a:p>
      </dgm:t>
    </dgm:pt>
    <dgm:pt modelId="{990EAF03-6284-486F-89FA-741F5E49C790}" type="pres">
      <dgm:prSet presAssocID="{E8CFE847-9A64-4D6B-978E-5D8317E7C1C8}" presName="child" presStyleLbl="alignAccFollowNode1" presStyleIdx="2" presStyleCnt="7">
        <dgm:presLayoutVars>
          <dgm:chMax val="0"/>
          <dgm:bulletEnabled val="1"/>
        </dgm:presLayoutVars>
      </dgm:prSet>
      <dgm:spPr/>
      <dgm:t>
        <a:bodyPr/>
        <a:lstStyle/>
        <a:p>
          <a:endParaRPr lang="en-US"/>
        </a:p>
      </dgm:t>
    </dgm:pt>
    <dgm:pt modelId="{41CA9D85-8F33-4AAF-9D15-464DBE2902EB}" type="pres">
      <dgm:prSet presAssocID="{E4E80407-B67D-4BEB-9CE7-777E10EA81B2}" presName="hSp" presStyleCnt="0"/>
      <dgm:spPr/>
      <dgm:t>
        <a:bodyPr/>
        <a:lstStyle/>
        <a:p>
          <a:endParaRPr lang="en-US"/>
        </a:p>
      </dgm:t>
    </dgm:pt>
    <dgm:pt modelId="{99AF384E-CE1E-4734-B978-9614C8812376}" type="pres">
      <dgm:prSet presAssocID="{CEB14CCF-B74F-4D76-89F4-9F0B1C5F4F83}" presName="vertFlow" presStyleCnt="0"/>
      <dgm:spPr/>
      <dgm:t>
        <a:bodyPr/>
        <a:lstStyle/>
        <a:p>
          <a:endParaRPr lang="en-US"/>
        </a:p>
      </dgm:t>
    </dgm:pt>
    <dgm:pt modelId="{1B2201C1-3C06-4ADA-9D5B-64872230E2E2}" type="pres">
      <dgm:prSet presAssocID="{CEB14CCF-B74F-4D76-89F4-9F0B1C5F4F83}" presName="header" presStyleLbl="node1" presStyleIdx="1" presStyleCnt="2"/>
      <dgm:spPr/>
      <dgm:t>
        <a:bodyPr/>
        <a:lstStyle/>
        <a:p>
          <a:endParaRPr lang="en-US"/>
        </a:p>
      </dgm:t>
    </dgm:pt>
    <dgm:pt modelId="{F9F3986A-62E0-46CC-AA92-E79472ACDA5C}" type="pres">
      <dgm:prSet presAssocID="{6086CA49-AC50-4049-A68D-473AF62EBD5A}" presName="parTrans" presStyleLbl="sibTrans2D1" presStyleIdx="3" presStyleCnt="7"/>
      <dgm:spPr/>
      <dgm:t>
        <a:bodyPr/>
        <a:lstStyle/>
        <a:p>
          <a:endParaRPr lang="en-US"/>
        </a:p>
      </dgm:t>
    </dgm:pt>
    <dgm:pt modelId="{29ECAA49-7E10-477E-A2FD-C1CAA91CA03D}" type="pres">
      <dgm:prSet presAssocID="{47EF5E80-5831-4A78-9181-9810BD81A066}" presName="child" presStyleLbl="alignAccFollowNode1" presStyleIdx="3" presStyleCnt="7">
        <dgm:presLayoutVars>
          <dgm:chMax val="0"/>
          <dgm:bulletEnabled val="1"/>
        </dgm:presLayoutVars>
      </dgm:prSet>
      <dgm:spPr/>
      <dgm:t>
        <a:bodyPr/>
        <a:lstStyle/>
        <a:p>
          <a:endParaRPr lang="en-US"/>
        </a:p>
      </dgm:t>
    </dgm:pt>
    <dgm:pt modelId="{6D8752D3-D4EB-4A83-BD81-676AED291809}" type="pres">
      <dgm:prSet presAssocID="{BD2BC977-2CEE-476C-8F8C-E625789FCFDD}" presName="sibTrans" presStyleLbl="sibTrans2D1" presStyleIdx="4" presStyleCnt="7"/>
      <dgm:spPr/>
      <dgm:t>
        <a:bodyPr/>
        <a:lstStyle/>
        <a:p>
          <a:endParaRPr lang="en-US"/>
        </a:p>
      </dgm:t>
    </dgm:pt>
    <dgm:pt modelId="{2F56B7F1-0AA8-44ED-BB96-1191B68BAB87}" type="pres">
      <dgm:prSet presAssocID="{9531D4DD-C85F-4654-A8D3-F40438087792}" presName="child" presStyleLbl="alignAccFollowNode1" presStyleIdx="4" presStyleCnt="7">
        <dgm:presLayoutVars>
          <dgm:chMax val="0"/>
          <dgm:bulletEnabled val="1"/>
        </dgm:presLayoutVars>
      </dgm:prSet>
      <dgm:spPr/>
      <dgm:t>
        <a:bodyPr/>
        <a:lstStyle/>
        <a:p>
          <a:endParaRPr lang="en-US"/>
        </a:p>
      </dgm:t>
    </dgm:pt>
    <dgm:pt modelId="{C0B2BAA7-595C-415D-8C4D-25B12256ECE5}" type="pres">
      <dgm:prSet presAssocID="{1CFFF9B9-CAC7-47FA-A096-6924CD278B8E}" presName="sibTrans" presStyleLbl="sibTrans2D1" presStyleIdx="5" presStyleCnt="7"/>
      <dgm:spPr/>
      <dgm:t>
        <a:bodyPr/>
        <a:lstStyle/>
        <a:p>
          <a:endParaRPr lang="en-US"/>
        </a:p>
      </dgm:t>
    </dgm:pt>
    <dgm:pt modelId="{133DB4D5-2C1A-445A-8DF7-59525240A3C4}" type="pres">
      <dgm:prSet presAssocID="{6853D55A-0A9E-4564-9573-B3DD1BE95109}" presName="child" presStyleLbl="alignAccFollowNode1" presStyleIdx="5" presStyleCnt="7">
        <dgm:presLayoutVars>
          <dgm:chMax val="0"/>
          <dgm:bulletEnabled val="1"/>
        </dgm:presLayoutVars>
      </dgm:prSet>
      <dgm:spPr/>
      <dgm:t>
        <a:bodyPr/>
        <a:lstStyle/>
        <a:p>
          <a:endParaRPr lang="en-US"/>
        </a:p>
      </dgm:t>
    </dgm:pt>
    <dgm:pt modelId="{846C9372-A1EF-4FEA-870F-54F7CBAF3B19}" type="pres">
      <dgm:prSet presAssocID="{7271DC02-0DDE-4E95-9A02-223ADABB9560}" presName="sibTrans" presStyleLbl="sibTrans2D1" presStyleIdx="6" presStyleCnt="7"/>
      <dgm:spPr/>
      <dgm:t>
        <a:bodyPr/>
        <a:lstStyle/>
        <a:p>
          <a:endParaRPr lang="en-US"/>
        </a:p>
      </dgm:t>
    </dgm:pt>
    <dgm:pt modelId="{BD7CD103-CF6A-40F8-9AB9-7953B6EFE5AD}" type="pres">
      <dgm:prSet presAssocID="{83E992E7-3A55-4466-A064-C9367CA7B901}" presName="child" presStyleLbl="alignAccFollowNode1" presStyleIdx="6" presStyleCnt="7">
        <dgm:presLayoutVars>
          <dgm:chMax val="0"/>
          <dgm:bulletEnabled val="1"/>
        </dgm:presLayoutVars>
      </dgm:prSet>
      <dgm:spPr/>
      <dgm:t>
        <a:bodyPr/>
        <a:lstStyle/>
        <a:p>
          <a:endParaRPr lang="en-US"/>
        </a:p>
      </dgm:t>
    </dgm:pt>
  </dgm:ptLst>
  <dgm:cxnLst>
    <dgm:cxn modelId="{4AB8DE17-F6D3-4DA4-84A2-F2AADDFBD26D}" type="presOf" srcId="{E4E80407-B67D-4BEB-9CE7-777E10EA81B2}" destId="{1A07E579-D660-45B2-8B61-719653F9EF72}" srcOrd="0" destOrd="0" presId="urn:microsoft.com/office/officeart/2005/8/layout/lProcess1"/>
    <dgm:cxn modelId="{A47F597E-1B88-441A-B150-77494D2E1F3E}" srcId="{CEB14CCF-B74F-4D76-89F4-9F0B1C5F4F83}" destId="{47EF5E80-5831-4A78-9181-9810BD81A066}" srcOrd="0" destOrd="0" parTransId="{6086CA49-AC50-4049-A68D-473AF62EBD5A}" sibTransId="{BD2BC977-2CEE-476C-8F8C-E625789FCFDD}"/>
    <dgm:cxn modelId="{5CD07DF3-5BD8-47A9-B86A-96E2C8AE2830}" srcId="{CEB14CCF-B74F-4D76-89F4-9F0B1C5F4F83}" destId="{6853D55A-0A9E-4564-9573-B3DD1BE95109}" srcOrd="2" destOrd="0" parTransId="{D9655596-81C4-4D88-A855-A8121F9991FD}" sibTransId="{7271DC02-0DDE-4E95-9A02-223ADABB9560}"/>
    <dgm:cxn modelId="{C4444441-3DDC-4435-B4CF-43E08616EB6D}" type="presOf" srcId="{03211C9A-3ADD-407B-A6F1-A7E0720ED033}" destId="{2438881D-DC80-411D-B28E-03BD500ECC16}" srcOrd="0" destOrd="0" presId="urn:microsoft.com/office/officeart/2005/8/layout/lProcess1"/>
    <dgm:cxn modelId="{DCE85E31-857F-4F54-A503-6CC6B154636E}" type="presOf" srcId="{47EF5E80-5831-4A78-9181-9810BD81A066}" destId="{29ECAA49-7E10-477E-A2FD-C1CAA91CA03D}" srcOrd="0" destOrd="0" presId="urn:microsoft.com/office/officeart/2005/8/layout/lProcess1"/>
    <dgm:cxn modelId="{A71C6449-2564-4BAA-A2D2-588D098D912D}" srcId="{E4E80407-B67D-4BEB-9CE7-777E10EA81B2}" destId="{84D50288-C263-4179-BF81-18713EB36ABB}" srcOrd="0" destOrd="0" parTransId="{788E0F70-EEC3-4978-8BA2-A8B3459C1967}" sibTransId="{AB5FFA1E-F34C-412B-AC74-2B904604C004}"/>
    <dgm:cxn modelId="{65A425A9-9910-4EE0-8D9E-B9722DC927E1}" srcId="{CEB14CCF-B74F-4D76-89F4-9F0B1C5F4F83}" destId="{83E992E7-3A55-4466-A064-C9367CA7B901}" srcOrd="3" destOrd="0" parTransId="{C7F3E038-D0C7-4B61-A398-66FA1534E765}" sibTransId="{DAC03D5A-0D97-43E3-9734-C0D171EDE642}"/>
    <dgm:cxn modelId="{DFEA1492-CABA-488E-8BA0-7AFF378BFD02}" type="presOf" srcId="{CEB14CCF-B74F-4D76-89F4-9F0B1C5F4F83}" destId="{1B2201C1-3C06-4ADA-9D5B-64872230E2E2}" srcOrd="0" destOrd="0" presId="urn:microsoft.com/office/officeart/2005/8/layout/lProcess1"/>
    <dgm:cxn modelId="{E684708B-0D4C-43CF-AA9B-1891D24DF7B5}" type="presOf" srcId="{83E992E7-3A55-4466-A064-C9367CA7B901}" destId="{BD7CD103-CF6A-40F8-9AB9-7953B6EFE5AD}" srcOrd="0" destOrd="0" presId="urn:microsoft.com/office/officeart/2005/8/layout/lProcess1"/>
    <dgm:cxn modelId="{E5A8B713-8738-4E99-8C4E-8BAABA4BC9E3}" srcId="{E4E80407-B67D-4BEB-9CE7-777E10EA81B2}" destId="{E8CFE847-9A64-4D6B-978E-5D8317E7C1C8}" srcOrd="2" destOrd="0" parTransId="{ECF107A1-ADAA-4340-8701-EADFEB910AD2}" sibTransId="{A7A19881-FAEF-4879-A0EC-3986E49AC5AC}"/>
    <dgm:cxn modelId="{23AEDD6D-6F21-4D06-9933-385C65D0870F}" srcId="{CEB14CCF-B74F-4D76-89F4-9F0B1C5F4F83}" destId="{9531D4DD-C85F-4654-A8D3-F40438087792}" srcOrd="1" destOrd="0" parTransId="{A0A4A82C-5B91-4EC6-AF7D-D922B9187B53}" sibTransId="{1CFFF9B9-CAC7-47FA-A096-6924CD278B8E}"/>
    <dgm:cxn modelId="{2BA85A74-37F7-4F58-AE6A-562FB3531C39}" type="presOf" srcId="{7271DC02-0DDE-4E95-9A02-223ADABB9560}" destId="{846C9372-A1EF-4FEA-870F-54F7CBAF3B19}" srcOrd="0" destOrd="0" presId="urn:microsoft.com/office/officeart/2005/8/layout/lProcess1"/>
    <dgm:cxn modelId="{9FC80312-F9A3-4D28-9001-983DDCF84B05}" srcId="{34F1A3F8-157A-4864-966B-20B302685D6C}" destId="{CEB14CCF-B74F-4D76-89F4-9F0B1C5F4F83}" srcOrd="1" destOrd="0" parTransId="{C8022133-5330-40E1-AA27-926D0A6CCA0D}" sibTransId="{3231BCA6-4279-41E1-AA69-4C41988DD2AE}"/>
    <dgm:cxn modelId="{AC5445FD-B75D-4323-855E-86B18084AED1}" type="presOf" srcId="{AB5FFA1E-F34C-412B-AC74-2B904604C004}" destId="{37D1309B-7223-4880-A2EC-41685AB18BB1}" srcOrd="0" destOrd="0" presId="urn:microsoft.com/office/officeart/2005/8/layout/lProcess1"/>
    <dgm:cxn modelId="{6F9A9A02-CE7E-4E2C-840A-BC183BFE7B50}" type="presOf" srcId="{34F1A3F8-157A-4864-966B-20B302685D6C}" destId="{49288ABB-2EB6-473A-AA1C-805688C6E7A3}" srcOrd="0" destOrd="0" presId="urn:microsoft.com/office/officeart/2005/8/layout/lProcess1"/>
    <dgm:cxn modelId="{54DD5550-42DB-4539-9EA9-40B661FF42B0}" type="presOf" srcId="{8802FC40-C0C7-461B-95F6-0AB4D5C31763}" destId="{332B36D8-1EE5-456F-B69F-6F6F74440220}" srcOrd="0" destOrd="0" presId="urn:microsoft.com/office/officeart/2005/8/layout/lProcess1"/>
    <dgm:cxn modelId="{7A57DA56-15D5-460F-9FA0-8F6BBB4765E7}" type="presOf" srcId="{E8CFE847-9A64-4D6B-978E-5D8317E7C1C8}" destId="{990EAF03-6284-486F-89FA-741F5E49C790}" srcOrd="0" destOrd="0" presId="urn:microsoft.com/office/officeart/2005/8/layout/lProcess1"/>
    <dgm:cxn modelId="{2DA91164-0FE3-4E87-A633-66E6F2FF6D6A}" srcId="{E4E80407-B67D-4BEB-9CE7-777E10EA81B2}" destId="{03211C9A-3ADD-407B-A6F1-A7E0720ED033}" srcOrd="1" destOrd="0" parTransId="{42611143-DEF4-4E60-92AA-C3157BA9A919}" sibTransId="{8802FC40-C0C7-461B-95F6-0AB4D5C31763}"/>
    <dgm:cxn modelId="{AAD921BB-B572-401D-BD96-FB9D3C9B9F3D}" type="presOf" srcId="{9531D4DD-C85F-4654-A8D3-F40438087792}" destId="{2F56B7F1-0AA8-44ED-BB96-1191B68BAB87}" srcOrd="0" destOrd="0" presId="urn:microsoft.com/office/officeart/2005/8/layout/lProcess1"/>
    <dgm:cxn modelId="{88B5D618-6859-4192-A2B8-4429D2901546}" type="presOf" srcId="{6853D55A-0A9E-4564-9573-B3DD1BE95109}" destId="{133DB4D5-2C1A-445A-8DF7-59525240A3C4}" srcOrd="0" destOrd="0" presId="urn:microsoft.com/office/officeart/2005/8/layout/lProcess1"/>
    <dgm:cxn modelId="{4FB8B277-DA9C-4E82-84C0-D0A782416753}" type="presOf" srcId="{788E0F70-EEC3-4978-8BA2-A8B3459C1967}" destId="{69F13A65-3691-4962-9538-0D23179B61FA}" srcOrd="0" destOrd="0" presId="urn:microsoft.com/office/officeart/2005/8/layout/lProcess1"/>
    <dgm:cxn modelId="{E8C7372E-D212-4976-8A94-6CE0D6A72DE3}" type="presOf" srcId="{84D50288-C263-4179-BF81-18713EB36ABB}" destId="{D7C57F84-9501-49A4-A06F-7CD38FE9D099}" srcOrd="0" destOrd="0" presId="urn:microsoft.com/office/officeart/2005/8/layout/lProcess1"/>
    <dgm:cxn modelId="{4460BD83-870D-4C14-8BC0-57977D144C80}" srcId="{34F1A3F8-157A-4864-966B-20B302685D6C}" destId="{E4E80407-B67D-4BEB-9CE7-777E10EA81B2}" srcOrd="0" destOrd="0" parTransId="{61C38185-6D11-402D-8FF9-AB9D5F8BD731}" sibTransId="{69031F69-5D22-4E3B-A54F-27BA59D986DB}"/>
    <dgm:cxn modelId="{E7DD5A63-86F9-4D42-B260-CD4842717124}" type="presOf" srcId="{BD2BC977-2CEE-476C-8F8C-E625789FCFDD}" destId="{6D8752D3-D4EB-4A83-BD81-676AED291809}" srcOrd="0" destOrd="0" presId="urn:microsoft.com/office/officeart/2005/8/layout/lProcess1"/>
    <dgm:cxn modelId="{F6A448F7-48C4-418B-A9F8-DEF34EA03DE7}" type="presOf" srcId="{6086CA49-AC50-4049-A68D-473AF62EBD5A}" destId="{F9F3986A-62E0-46CC-AA92-E79472ACDA5C}" srcOrd="0" destOrd="0" presId="urn:microsoft.com/office/officeart/2005/8/layout/lProcess1"/>
    <dgm:cxn modelId="{9A3197BD-9A18-48DB-BE01-016C3BEA9C0C}" type="presOf" srcId="{1CFFF9B9-CAC7-47FA-A096-6924CD278B8E}" destId="{C0B2BAA7-595C-415D-8C4D-25B12256ECE5}" srcOrd="0" destOrd="0" presId="urn:microsoft.com/office/officeart/2005/8/layout/lProcess1"/>
    <dgm:cxn modelId="{464FDA2A-DB75-4BAC-B406-7C323B2EEFA2}" type="presParOf" srcId="{49288ABB-2EB6-473A-AA1C-805688C6E7A3}" destId="{770AE092-E435-4E99-B8D1-ED795DFAF6A7}" srcOrd="0" destOrd="0" presId="urn:microsoft.com/office/officeart/2005/8/layout/lProcess1"/>
    <dgm:cxn modelId="{63D1E51F-80B6-4796-B293-B78A298F17F6}" type="presParOf" srcId="{770AE092-E435-4E99-B8D1-ED795DFAF6A7}" destId="{1A07E579-D660-45B2-8B61-719653F9EF72}" srcOrd="0" destOrd="0" presId="urn:microsoft.com/office/officeart/2005/8/layout/lProcess1"/>
    <dgm:cxn modelId="{F2645585-73E5-4BFE-BEFF-6524987DF146}" type="presParOf" srcId="{770AE092-E435-4E99-B8D1-ED795DFAF6A7}" destId="{69F13A65-3691-4962-9538-0D23179B61FA}" srcOrd="1" destOrd="0" presId="urn:microsoft.com/office/officeart/2005/8/layout/lProcess1"/>
    <dgm:cxn modelId="{857628A5-337C-43F8-989E-42FD7D3839B3}" type="presParOf" srcId="{770AE092-E435-4E99-B8D1-ED795DFAF6A7}" destId="{D7C57F84-9501-49A4-A06F-7CD38FE9D099}" srcOrd="2" destOrd="0" presId="urn:microsoft.com/office/officeart/2005/8/layout/lProcess1"/>
    <dgm:cxn modelId="{135BF4D4-4D5F-4760-A76E-7B3FA3A0A327}" type="presParOf" srcId="{770AE092-E435-4E99-B8D1-ED795DFAF6A7}" destId="{37D1309B-7223-4880-A2EC-41685AB18BB1}" srcOrd="3" destOrd="0" presId="urn:microsoft.com/office/officeart/2005/8/layout/lProcess1"/>
    <dgm:cxn modelId="{489BE836-5355-40E5-A73C-FDA64567C520}" type="presParOf" srcId="{770AE092-E435-4E99-B8D1-ED795DFAF6A7}" destId="{2438881D-DC80-411D-B28E-03BD500ECC16}" srcOrd="4" destOrd="0" presId="urn:microsoft.com/office/officeart/2005/8/layout/lProcess1"/>
    <dgm:cxn modelId="{ABFE12BD-3A6F-453B-ABE6-BD216FDA1CD8}" type="presParOf" srcId="{770AE092-E435-4E99-B8D1-ED795DFAF6A7}" destId="{332B36D8-1EE5-456F-B69F-6F6F74440220}" srcOrd="5" destOrd="0" presId="urn:microsoft.com/office/officeart/2005/8/layout/lProcess1"/>
    <dgm:cxn modelId="{B932AAC5-AC65-4ECA-8154-1B73730F1308}" type="presParOf" srcId="{770AE092-E435-4E99-B8D1-ED795DFAF6A7}" destId="{990EAF03-6284-486F-89FA-741F5E49C790}" srcOrd="6" destOrd="0" presId="urn:microsoft.com/office/officeart/2005/8/layout/lProcess1"/>
    <dgm:cxn modelId="{2CE6B9C7-5BB0-44DA-BB7F-7E20B3FB1EBC}" type="presParOf" srcId="{49288ABB-2EB6-473A-AA1C-805688C6E7A3}" destId="{41CA9D85-8F33-4AAF-9D15-464DBE2902EB}" srcOrd="1" destOrd="0" presId="urn:microsoft.com/office/officeart/2005/8/layout/lProcess1"/>
    <dgm:cxn modelId="{77D65DF1-F27E-456E-88AF-DE6CD684E52B}" type="presParOf" srcId="{49288ABB-2EB6-473A-AA1C-805688C6E7A3}" destId="{99AF384E-CE1E-4734-B978-9614C8812376}" srcOrd="2" destOrd="0" presId="urn:microsoft.com/office/officeart/2005/8/layout/lProcess1"/>
    <dgm:cxn modelId="{C2B73ADF-84BB-4510-825F-299DD086C95E}" type="presParOf" srcId="{99AF384E-CE1E-4734-B978-9614C8812376}" destId="{1B2201C1-3C06-4ADA-9D5B-64872230E2E2}" srcOrd="0" destOrd="0" presId="urn:microsoft.com/office/officeart/2005/8/layout/lProcess1"/>
    <dgm:cxn modelId="{DD704FB7-46BD-437C-A230-EC490628BADD}" type="presParOf" srcId="{99AF384E-CE1E-4734-B978-9614C8812376}" destId="{F9F3986A-62E0-46CC-AA92-E79472ACDA5C}" srcOrd="1" destOrd="0" presId="urn:microsoft.com/office/officeart/2005/8/layout/lProcess1"/>
    <dgm:cxn modelId="{49347616-6875-4A8E-A752-818BC4F19D32}" type="presParOf" srcId="{99AF384E-CE1E-4734-B978-9614C8812376}" destId="{29ECAA49-7E10-477E-A2FD-C1CAA91CA03D}" srcOrd="2" destOrd="0" presId="urn:microsoft.com/office/officeart/2005/8/layout/lProcess1"/>
    <dgm:cxn modelId="{035B41D6-AA03-43AD-97AD-EAE0FF012509}" type="presParOf" srcId="{99AF384E-CE1E-4734-B978-9614C8812376}" destId="{6D8752D3-D4EB-4A83-BD81-676AED291809}" srcOrd="3" destOrd="0" presId="urn:microsoft.com/office/officeart/2005/8/layout/lProcess1"/>
    <dgm:cxn modelId="{583AC0D3-1C39-4C73-A37B-5CB275CB0D61}" type="presParOf" srcId="{99AF384E-CE1E-4734-B978-9614C8812376}" destId="{2F56B7F1-0AA8-44ED-BB96-1191B68BAB87}" srcOrd="4" destOrd="0" presId="urn:microsoft.com/office/officeart/2005/8/layout/lProcess1"/>
    <dgm:cxn modelId="{A3FA2D60-7D80-4BB2-ABBD-1245DED6CA57}" type="presParOf" srcId="{99AF384E-CE1E-4734-B978-9614C8812376}" destId="{C0B2BAA7-595C-415D-8C4D-25B12256ECE5}" srcOrd="5" destOrd="0" presId="urn:microsoft.com/office/officeart/2005/8/layout/lProcess1"/>
    <dgm:cxn modelId="{E317EA12-F8DC-498D-87C2-050FD18E0688}" type="presParOf" srcId="{99AF384E-CE1E-4734-B978-9614C8812376}" destId="{133DB4D5-2C1A-445A-8DF7-59525240A3C4}" srcOrd="6" destOrd="0" presId="urn:microsoft.com/office/officeart/2005/8/layout/lProcess1"/>
    <dgm:cxn modelId="{9D1BB4CE-6B60-4C53-B1CB-208BC1EED57E}" type="presParOf" srcId="{99AF384E-CE1E-4734-B978-9614C8812376}" destId="{846C9372-A1EF-4FEA-870F-54F7CBAF3B19}" srcOrd="7" destOrd="0" presId="urn:microsoft.com/office/officeart/2005/8/layout/lProcess1"/>
    <dgm:cxn modelId="{A252B036-E002-4F1A-AFEE-7CE2490231FF}" type="presParOf" srcId="{99AF384E-CE1E-4734-B978-9614C8812376}" destId="{BD7CD103-CF6A-40F8-9AB9-7953B6EFE5AD}"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D2DDA-69D8-473F-A583-B6774B31A77B}" type="datetimeFigureOut">
              <a:rPr lang="en-US"/>
              <a:t>11/3/2015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92CCB-FF08-4D29-8DA3-E1FD86044808}" type="slidenum">
              <a:rPr/>
              <a:t>‹#›</a:t>
            </a:fld>
            <a:endParaRPr/>
          </a:p>
        </p:txBody>
      </p:sp>
    </p:spTree>
    <p:extLst>
      <p:ext uri="{BB962C8B-B14F-4D97-AF65-F5344CB8AC3E}">
        <p14:creationId xmlns:p14="http://schemas.microsoft.com/office/powerpoint/2010/main" val="1662153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F6DFB-6833-46E4-B515-70E0D9178056}" type="datetimeFigureOut">
              <a:rPr lang="en-US"/>
              <a:t>11/3/2015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706C7-F2C3-48B6-8A22-C484D800B5D4}" type="slidenum">
              <a:rPr/>
              <a:t>‹#›</a:t>
            </a:fld>
            <a:endParaRPr/>
          </a:p>
        </p:txBody>
      </p:sp>
    </p:spTree>
    <p:extLst>
      <p:ext uri="{BB962C8B-B14F-4D97-AF65-F5344CB8AC3E}">
        <p14:creationId xmlns:p14="http://schemas.microsoft.com/office/powerpoint/2010/main" val="59950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anose="020B0600070205080204"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9788621-D6B2-40AE-8E09-C830F9DCFA73}" type="slidenum">
              <a:rPr lang="en-US" altLang="en-US" smtClean="0">
                <a:latin typeface="Calibri" panose="020F0502020204030204" pitchFamily="34" charset="0"/>
              </a:rPr>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199274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39114C-3C4D-496D-B7FD-73D03CDAAAEA}" type="slidenum">
              <a:rPr lang="en-US" altLang="en-US" smtClean="0">
                <a:latin typeface="Calibri" panose="020F0502020204030204" pitchFamily="34" charset="0"/>
              </a:rPr>
              <a:pPr/>
              <a:t>17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50574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BAC8472-443C-48C0-8D6F-CE426BDB7BF5}" type="slidenum">
              <a:rPr lang="en-US" altLang="en-US" smtClean="0">
                <a:solidFill>
                  <a:srgbClr val="000000"/>
                </a:solidFill>
                <a:latin typeface="Calibri" panose="020F0502020204030204" pitchFamily="34" charset="0"/>
              </a:rPr>
              <a:pPr/>
              <a:t>18</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73831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79BA723-D101-48FD-9586-F62F85F546B4}" type="slidenum">
              <a:rPr lang="en-US" altLang="en-US" smtClean="0">
                <a:solidFill>
                  <a:srgbClr val="000000"/>
                </a:solidFill>
                <a:latin typeface="Calibri" panose="020F0502020204030204" pitchFamily="34" charset="0"/>
              </a:rPr>
              <a:pPr/>
              <a:t>19</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34041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2A38BA9-50D0-40E6-BA49-56D1FCC39A03}" type="slidenum">
              <a:rPr lang="en-US" altLang="en-US" smtClean="0">
                <a:latin typeface="Calibri" panose="020F0502020204030204" pitchFamily="34" charset="0"/>
              </a:rPr>
              <a:pPr/>
              <a:t>20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00349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dirty="0" smtClean="0">
              <a:ea typeface="ＭＳ Ｐゴシック" pitchFamily="-107" charset="-128"/>
            </a:endParaRPr>
          </a:p>
        </p:txBody>
      </p:sp>
      <p:sp>
        <p:nvSpPr>
          <p:cNvPr id="25604" name="Slide Number Placeholder 3"/>
          <p:cNvSpPr>
            <a:spLocks noGrp="1"/>
          </p:cNvSpPr>
          <p:nvPr>
            <p:ph type="sldNum" sz="quarter" idx="5"/>
          </p:nvPr>
        </p:nvSpPr>
        <p:spPr>
          <a:noFill/>
        </p:spPr>
        <p:txBody>
          <a:bodyPr/>
          <a:lstStyle/>
          <a:p>
            <a:fld id="{41F74900-E7E4-41D2-87FD-38AB26E6C866}" type="slidenum">
              <a:rPr lang="en-US" smtClean="0">
                <a:solidFill>
                  <a:prstClr val="black"/>
                </a:solidFill>
                <a:latin typeface="Calibri"/>
              </a:rPr>
              <a:pPr/>
              <a:t>21</a:t>
            </a:fld>
            <a:endParaRPr lang="en-US" dirty="0" smtClean="0">
              <a:solidFill>
                <a:prstClr val="black"/>
              </a:solidFill>
              <a:latin typeface="Calibri"/>
            </a:endParaRPr>
          </a:p>
        </p:txBody>
      </p:sp>
    </p:spTree>
    <p:extLst>
      <p:ext uri="{BB962C8B-B14F-4D97-AF65-F5344CB8AC3E}">
        <p14:creationId xmlns:p14="http://schemas.microsoft.com/office/powerpoint/2010/main" val="1832791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6947F1C-87BC-4D98-9314-D96E2368E6BD}" type="slidenum">
              <a:rPr lang="en-US" altLang="en-US" smtClean="0">
                <a:solidFill>
                  <a:srgbClr val="000000"/>
                </a:solidFill>
                <a:latin typeface="Calibri" panose="020F0502020204030204" pitchFamily="34" charset="0"/>
              </a:rPr>
              <a:pPr/>
              <a:t>23</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40308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anose="020B0600070205080204"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A79991D-D148-4FCD-84E8-66283AFD68F4}" type="slidenum">
              <a:rPr lang="en-US" altLang="en-US" smtClean="0">
                <a:latin typeface="Calibri" panose="020F0502020204030204" pitchFamily="34" charset="0"/>
              </a:rPr>
              <a:pPr/>
              <a:t>24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82152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583A854-DF43-4682-9C6A-6FEB6D077270}" type="slidenum">
              <a:rPr lang="en-US" altLang="en-US" smtClean="0">
                <a:solidFill>
                  <a:srgbClr val="000000"/>
                </a:solidFill>
                <a:latin typeface="Calibri" panose="020F0502020204030204" pitchFamily="34" charset="0"/>
              </a:rPr>
              <a:pPr/>
              <a:t>25</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008491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6DC73C6-A7EB-400F-8E61-FE534F5ED18F}" type="slidenum">
              <a:rPr lang="en-US" altLang="en-US" smtClean="0">
                <a:solidFill>
                  <a:srgbClr val="000000"/>
                </a:solidFill>
                <a:latin typeface="Calibri" panose="020F0502020204030204" pitchFamily="34" charset="0"/>
              </a:rPr>
              <a:pPr/>
              <a:t>26</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069570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706C7-F2C3-48B6-8A22-C484D800B5D4}" type="slidenum">
              <a:rPr lang="en-US" smtClean="0"/>
              <a:t>27</a:t>
            </a:fld>
            <a:endParaRPr lang="en-US"/>
          </a:p>
        </p:txBody>
      </p:sp>
    </p:spTree>
    <p:extLst>
      <p:ext uri="{BB962C8B-B14F-4D97-AF65-F5344CB8AC3E}">
        <p14:creationId xmlns:p14="http://schemas.microsoft.com/office/powerpoint/2010/main" val="49440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BF393F8-DB01-46E6-A88E-C55A2E54E9B7}" type="slidenum">
              <a:rPr lang="en-US" altLang="en-US" smtClean="0">
                <a:solidFill>
                  <a:srgbClr val="000000"/>
                </a:solidFill>
                <a:latin typeface="Calibri" panose="020F0502020204030204" pitchFamily="34" charset="0"/>
              </a:rPr>
              <a:pPr/>
              <a:t>7</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98147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point:</a:t>
            </a:r>
            <a:r>
              <a:rPr lang="en-US" baseline="0" dirty="0" smtClean="0"/>
              <a:t> Scope varies considerably in who we identify by measure</a:t>
            </a:r>
            <a:endParaRPr lang="en-US" dirty="0"/>
          </a:p>
        </p:txBody>
      </p:sp>
      <p:sp>
        <p:nvSpPr>
          <p:cNvPr id="4" name="Slide Number Placeholder 3"/>
          <p:cNvSpPr>
            <a:spLocks noGrp="1"/>
          </p:cNvSpPr>
          <p:nvPr>
            <p:ph type="sldNum" sz="quarter" idx="10"/>
          </p:nvPr>
        </p:nvSpPr>
        <p:spPr/>
        <p:txBody>
          <a:bodyPr/>
          <a:lstStyle/>
          <a:p>
            <a:fld id="{958706C7-F2C3-48B6-8A22-C484D800B5D4}" type="slidenum">
              <a:rPr lang="en-US" smtClean="0"/>
              <a:t>29</a:t>
            </a:fld>
            <a:endParaRPr lang="en-US"/>
          </a:p>
        </p:txBody>
      </p:sp>
    </p:spTree>
    <p:extLst>
      <p:ext uri="{BB962C8B-B14F-4D97-AF65-F5344CB8AC3E}">
        <p14:creationId xmlns:p14="http://schemas.microsoft.com/office/powerpoint/2010/main" val="92478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4B8DFE-6F28-4D8B-92F7-7A24401393A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852036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4B8DFE-6F28-4D8B-92F7-7A24401393A2}" type="slidenum">
              <a:rPr lang="en-US" smtClean="0"/>
              <a:pPr/>
              <a:t>33</a:t>
            </a:fld>
            <a:endParaRPr lang="en-US"/>
          </a:p>
        </p:txBody>
      </p:sp>
    </p:spTree>
    <p:extLst>
      <p:ext uri="{BB962C8B-B14F-4D97-AF65-F5344CB8AC3E}">
        <p14:creationId xmlns:p14="http://schemas.microsoft.com/office/powerpoint/2010/main" val="314264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anose="020B0600070205080204" pitchFamily="34" charset="-128"/>
              </a:rPr>
              <a:t>Public Health surveillance is currently endorsed by the Centers for Disease Control and Prevention (Hall, Correa, Yoon, &amp; Braden, 2012), and is defined as follows: The ongoing, systematic collection, analysis, and interpretation of health data, essential to the planning, implementation and evaluation of public health practice, closely integrated with the dissemination of these data to those who need to know and linked to prevention and control. (Thacker &amp; </a:t>
            </a:r>
            <a:r>
              <a:rPr lang="en-US" altLang="en-US" dirty="0" err="1" smtClean="0">
                <a:ea typeface="ＭＳ Ｐゴシック" panose="020B0600070205080204" pitchFamily="34" charset="-128"/>
              </a:rPr>
              <a:t>Berkelman</a:t>
            </a:r>
            <a:r>
              <a:rPr lang="en-US" altLang="en-US" dirty="0" smtClean="0">
                <a:ea typeface="ＭＳ Ｐゴシック" panose="020B0600070205080204" pitchFamily="34" charset="-128"/>
              </a:rPr>
              <a:t>, 1992, p. 1)</a:t>
            </a: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Applying this approach to the delivery of school-based services, Herman, Riley-Tillman, and </a:t>
            </a:r>
            <a:r>
              <a:rPr lang="en-US" altLang="en-US" dirty="0" err="1" smtClean="0">
                <a:ea typeface="ＭＳ Ｐゴシック" panose="020B0600070205080204" pitchFamily="34" charset="-128"/>
              </a:rPr>
              <a:t>Reinke</a:t>
            </a:r>
            <a:r>
              <a:rPr lang="en-US" altLang="en-US" dirty="0" smtClean="0">
                <a:ea typeface="ＭＳ Ｐゴシック" panose="020B0600070205080204" pitchFamily="34" charset="-128"/>
              </a:rPr>
              <a:t> (2012) argue that a surveillance approach can be implemented in schools within a prevention science paradigm in which thoughtfully collected data guide service </a:t>
            </a:r>
            <a:r>
              <a:rPr lang="en-US" altLang="en-US" dirty="0" err="1" smtClean="0">
                <a:ea typeface="ＭＳ Ｐゴシック" panose="020B0600070205080204" pitchFamily="34" charset="-128"/>
              </a:rPr>
              <a:t>delivery,which</a:t>
            </a:r>
            <a:r>
              <a:rPr lang="en-US" altLang="en-US" dirty="0" smtClean="0">
                <a:ea typeface="ＭＳ Ｐゴシック" panose="020B0600070205080204" pitchFamily="34" charset="-128"/>
              </a:rPr>
              <a:t> results in meaningful impacts on critical academic and behavioral outcomes for student populations. Within a multi-tiered problem-solving framework, effective surveillance depends on the accurate definition, identification, and thus, detection of problem behavior.</a:t>
            </a:r>
          </a:p>
          <a:p>
            <a:endParaRPr lang="en-US" dirty="0"/>
          </a:p>
        </p:txBody>
      </p:sp>
      <p:sp>
        <p:nvSpPr>
          <p:cNvPr id="4" name="Slide Number Placeholder 3"/>
          <p:cNvSpPr>
            <a:spLocks noGrp="1"/>
          </p:cNvSpPr>
          <p:nvPr>
            <p:ph type="sldNum" sz="quarter" idx="10"/>
          </p:nvPr>
        </p:nvSpPr>
        <p:spPr/>
        <p:txBody>
          <a:bodyPr/>
          <a:lstStyle/>
          <a:p>
            <a:fld id="{958706C7-F2C3-48B6-8A22-C484D800B5D4}" type="slidenum">
              <a:rPr lang="en-US" smtClean="0"/>
              <a:t>8</a:t>
            </a:fld>
            <a:endParaRPr lang="en-US"/>
          </a:p>
        </p:txBody>
      </p:sp>
    </p:spTree>
    <p:extLst>
      <p:ext uri="{BB962C8B-B14F-4D97-AF65-F5344CB8AC3E}">
        <p14:creationId xmlns:p14="http://schemas.microsoft.com/office/powerpoint/2010/main" val="3086447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anose="020B0600070205080204"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678939C-0C12-4942-88C6-A8AD7906F4D1}" type="slidenum">
              <a:rPr lang="en-US" altLang="en-US" smtClean="0">
                <a:solidFill>
                  <a:srgbClr val="000000"/>
                </a:solidFill>
                <a:latin typeface="Calibri" panose="020F0502020204030204" pitchFamily="34" charset="0"/>
              </a:rPr>
              <a:pPr/>
              <a:t>9</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964705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03E6251-25A1-4599-A92F-0414E8F17367}" type="slidenum">
              <a:rPr lang="en-US" altLang="en-US" smtClean="0">
                <a:latin typeface="Calibri" panose="020F0502020204030204" pitchFamily="34" charset="0"/>
              </a:rPr>
              <a:pPr/>
              <a:t>10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781566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E72FE99-EA53-4534-B3FE-F0F92E5F66B6}" type="slidenum">
              <a:rPr lang="en-US" altLang="en-US" smtClean="0">
                <a:latin typeface="Calibri" panose="020F0502020204030204" pitchFamily="34" charset="0"/>
              </a:rPr>
              <a:pPr/>
              <a:t>11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113419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4B8DFE-6F28-4D8B-92F7-7A24401393A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86390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ea typeface="+mn-ea"/>
                <a:cs typeface="+mn-cs"/>
              </a:rPr>
              <a:t>Research has suggested that these types of risk/resilience evaluations may predict behavioral outcomes better than initial symptomology ratings (Vance, Bowen, Fernandez &amp; Thompson, 2002).</a:t>
            </a:r>
          </a:p>
          <a:p>
            <a:pPr>
              <a:defRPr/>
            </a:pPr>
            <a:endParaRPr lang="en-US" dirty="0" smtClean="0">
              <a:ea typeface="+mn-ea"/>
              <a:cs typeface="+mn-cs"/>
            </a:endParaRPr>
          </a:p>
          <a:p>
            <a:pPr>
              <a:defRPr/>
            </a:pPr>
            <a:r>
              <a:rPr lang="en-US" dirty="0" smtClean="0"/>
              <a:t>Research suggests that it is important to include both  prosocial behavior and </a:t>
            </a:r>
          </a:p>
          <a:p>
            <a:pPr>
              <a:defRPr/>
            </a:pPr>
            <a:r>
              <a:rPr lang="en-US" dirty="0" smtClean="0"/>
              <a:t>problem behavior as each uniquely predict student behavioral outcomes, and are thus important in supporting early identification of behavioral and emotional risk (Kwon, Kim, &amp; Sheridan, 2012).</a:t>
            </a:r>
            <a:endParaRPr 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E098061-67C0-4588-B971-8AACA5D50E06}" type="slidenum">
              <a:rPr lang="en-US" altLang="en-US" smtClean="0">
                <a:latin typeface="Calibri" panose="020F0502020204030204" pitchFamily="34" charset="0"/>
              </a:rPr>
              <a:pPr/>
              <a:t>15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549283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C28785B-01DD-4A30-AB4D-13E43B32CF35}" type="slidenum">
              <a:rPr lang="en-US" altLang="en-US" smtClean="0">
                <a:latin typeface="Calibri" panose="020F0502020204030204" pitchFamily="34" charset="0"/>
              </a:rPr>
              <a:pPr/>
              <a:t>16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04044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 y="1905000"/>
            <a:ext cx="12188826"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2" y="1795132"/>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1" name="Rectangle 10"/>
          <p:cNvSpPr/>
          <p:nvPr/>
        </p:nvSpPr>
        <p:spPr>
          <a:xfrm>
            <a:off x="-2" y="5142116"/>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5400" y="2079812"/>
            <a:ext cx="9601200" cy="1724092"/>
          </a:xfrm>
        </p:spPr>
        <p:txBody>
          <a:bodyPr anchor="b"/>
          <a:lstStyle>
            <a:lvl1pPr algn="ctr">
              <a:defRPr sz="5400"/>
            </a:lvl1pPr>
          </a:lstStyle>
          <a:p>
            <a:r>
              <a:rPr lang="en-US" smtClean="0"/>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198575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B277187-C200-495F-A386-621319EADA8F}" type="datetimeFigureOut">
              <a:rPr lang="en-US"/>
              <a:t>11/3/2015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27359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B277187-C200-495F-A386-621319EADA8F}" type="datetimeFigureOut">
              <a:rPr lang="en-US"/>
              <a:t>11/3/2015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423050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defRPr sz="2400"/>
            </a:lvl1pPr>
            <a:lvl2pPr>
              <a:defRPr sz="24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0B277187-C200-495F-A386-621319EADA8F}" type="datetimeFigureOut">
              <a:rPr lang="en-US"/>
              <a:t>11/3/2015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421731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100000">
              <a:schemeClr val="accent1">
                <a:alpha val="80000"/>
              </a:schemeClr>
            </a:gs>
            <a:gs pos="0">
              <a:schemeClr val="accent1">
                <a:lumMod val="40000"/>
                <a:lumOff val="60000"/>
                <a:alpha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130552"/>
            <a:ext cx="9601200" cy="2359152"/>
          </a:xfrm>
        </p:spPr>
        <p:txBody>
          <a:bodyPr anchor="b">
            <a:normAutofit/>
          </a:bodyPr>
          <a:lstStyle>
            <a:lvl1pPr algn="ctr">
              <a:defRPr sz="5400" b="1"/>
            </a:lvl1pPr>
          </a:lstStyle>
          <a:p>
            <a:r>
              <a:rPr lang="en-US" smtClean="0"/>
              <a:t>Click to edit Master title style</a:t>
            </a:r>
            <a:endParaRPr/>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77187-C200-495F-A386-621319EADA8F}" type="datetimeFigureOut">
              <a:rPr lang="en-US"/>
              <a:t>11/3/2015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16203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B277187-C200-495F-A386-621319EADA8F}" type="datetimeFigureOut">
              <a:rPr lang="en-US"/>
              <a:t>11/3/2015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67635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B277187-C200-495F-A386-621319EADA8F}" type="datetimeFigureOut">
              <a:rPr lang="en-US"/>
              <a:t>11/3/2015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25439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B277187-C200-495F-A386-621319EADA8F}" type="datetimeFigureOut">
              <a:rPr lang="en-US"/>
              <a:t>11/3/2015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41291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flipV="1">
            <a:off x="1585" y="0"/>
            <a:ext cx="12188827" cy="377952"/>
            <a:chOff x="-1" y="6480048"/>
            <a:chExt cx="12188827" cy="377952"/>
          </a:xfrm>
        </p:grpSpPr>
        <p:sp>
          <p:nvSpPr>
            <p:cNvPr id="6" name="Rectangle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7" name="Rectangle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Date Placeholder 1"/>
          <p:cNvSpPr>
            <a:spLocks noGrp="1"/>
          </p:cNvSpPr>
          <p:nvPr>
            <p:ph type="dt" sz="half" idx="10"/>
          </p:nvPr>
        </p:nvSpPr>
        <p:spPr/>
        <p:txBody>
          <a:bodyPr/>
          <a:lstStyle/>
          <a:p>
            <a:fld id="{0B277187-C200-495F-A386-621319EADA8F}" type="datetimeFigureOut">
              <a:rPr lang="en-US"/>
              <a:t>11/3/2015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29543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smtClean="0"/>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77187-C200-495F-A386-621319EADA8F}" type="datetimeFigureOut">
              <a:rPr lang="en-US"/>
              <a:t>11/3/2015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5393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smtClean="0"/>
              <a:t>Click to edit Master title style</a:t>
            </a:r>
            <a:endParaRPr/>
          </a:p>
        </p:txBody>
      </p:sp>
      <p:sp>
        <p:nvSpPr>
          <p:cNvPr id="3" name="Picture Placeholder 2"/>
          <p:cNvSpPr>
            <a:spLocks noGrp="1"/>
          </p:cNvSpPr>
          <p:nvPr>
            <p:ph type="pic" idx="1"/>
          </p:nvPr>
        </p:nvSpPr>
        <p:spPr>
          <a:xfrm>
            <a:off x="150811" y="506104"/>
            <a:ext cx="6858002" cy="5843016"/>
          </a:xfrm>
          <a:solidFill>
            <a:schemeClr val="accent1">
              <a:lumMod val="40000"/>
              <a:lumOff val="60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77187-C200-495F-A386-621319EADA8F}" type="datetimeFigureOut">
              <a:rPr lang="en-US"/>
              <a:t>11/3/2015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10198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9000"/>
              </a:schemeClr>
            </a:gs>
            <a:gs pos="40000">
              <a:schemeClr val="accent1">
                <a:lumMod val="20000"/>
                <a:lumOff val="80000"/>
                <a:alpha val="66000"/>
              </a:schemeClr>
            </a:gs>
            <a:gs pos="100000">
              <a:schemeClr val="accent1">
                <a:lumMod val="40000"/>
                <a:lumOff val="6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9" name="Group 8"/>
          <p:cNvGrpSpPr/>
          <p:nvPr/>
        </p:nvGrpSpPr>
        <p:grpSpPr>
          <a:xfrm>
            <a:off x="-1" y="6480048"/>
            <a:ext cx="12188827" cy="377952"/>
            <a:chOff x="-1" y="6480048"/>
            <a:chExt cx="12188827" cy="377952"/>
          </a:xfrm>
        </p:grpSpPr>
        <p:sp>
          <p:nvSpPr>
            <p:cNvPr id="7" name="Rectangle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8" name="Rectangle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900">
                <a:solidFill>
                  <a:schemeClr val="tx1"/>
                </a:solidFill>
              </a:defRPr>
            </a:lvl1pPr>
          </a:lstStyle>
          <a:p>
            <a:fld id="{0B277187-C200-495F-A386-621319EADA8F}" type="datetimeFigureOut">
              <a:rPr lang="en-US"/>
              <a:pPr/>
              <a:t>11/3/2015</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900">
                <a:solidFill>
                  <a:schemeClr val="tx1"/>
                </a:solidFill>
              </a:defRPr>
            </a:lvl1pPr>
          </a:lstStyle>
          <a:p>
            <a:fld id="{FC749032-2A07-4AE8-BA90-74324CAE0C87}" type="slidenum">
              <a:rPr/>
              <a:pPr/>
              <a:t>‹#›</a:t>
            </a:fld>
            <a:endParaRPr/>
          </a:p>
        </p:txBody>
      </p:sp>
    </p:spTree>
    <p:extLst>
      <p:ext uri="{BB962C8B-B14F-4D97-AF65-F5344CB8AC3E}">
        <p14:creationId xmlns:p14="http://schemas.microsoft.com/office/powerpoint/2010/main" val="387002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irectbehaviorratings.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asandra.chafouleas@uconn.edu" TargetMode="External"/><Relationship Id="rId2" Type="http://schemas.openxmlformats.org/officeDocument/2006/relationships/hyperlink" Target="mailto:fgmiller@umn.ed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01960"/>
            <a:ext cx="12192000" cy="1724092"/>
          </a:xfrm>
        </p:spPr>
        <p:txBody>
          <a:bodyPr>
            <a:noAutofit/>
          </a:bodyPr>
          <a:lstStyle/>
          <a:p>
            <a:pPr>
              <a:lnSpc>
                <a:spcPct val="100000"/>
              </a:lnSpc>
            </a:pPr>
            <a:r>
              <a:rPr lang="en-US" sz="4000" dirty="0" smtClean="0"/>
              <a:t>Assessment </a:t>
            </a:r>
            <a:r>
              <a:rPr lang="en-US" sz="4000" dirty="0"/>
              <a:t>in Action:</a:t>
            </a:r>
            <a:br>
              <a:rPr lang="en-US" sz="4000" dirty="0"/>
            </a:br>
            <a:r>
              <a:rPr lang="en-US" sz="4000" dirty="0"/>
              <a:t>Screening Considerations in School Mental </a:t>
            </a:r>
            <a:r>
              <a:rPr lang="en-US" sz="4000" dirty="0" smtClean="0"/>
              <a:t>Health</a:t>
            </a:r>
            <a:r>
              <a:rPr lang="en-US" sz="1100" dirty="0" smtClean="0"/>
              <a:t/>
            </a:r>
            <a:br>
              <a:rPr lang="en-US" sz="1100" dirty="0" smtClean="0"/>
            </a:br>
            <a:r>
              <a:rPr lang="en-US" sz="1100" b="0" i="1" dirty="0" smtClean="0"/>
              <a:t/>
            </a:r>
            <a:br>
              <a:rPr lang="en-US" sz="1100" b="0" i="1" dirty="0" smtClean="0"/>
            </a:br>
            <a:r>
              <a:rPr lang="en-US" sz="2400" b="0" i="1" dirty="0" smtClean="0"/>
              <a:t>Quality and Evidence-Based Practice Strand</a:t>
            </a:r>
            <a:r>
              <a:rPr lang="en-US" sz="2400" b="0" i="1" dirty="0"/>
              <a:t/>
            </a:r>
            <a:br>
              <a:rPr lang="en-US" sz="2400" b="0" i="1" dirty="0"/>
            </a:br>
            <a:r>
              <a:rPr lang="en-US" sz="2400" b="0" i="1" dirty="0" smtClean="0"/>
              <a:t>20th </a:t>
            </a:r>
            <a:r>
              <a:rPr lang="en-US" sz="2400" b="0" i="1" dirty="0"/>
              <a:t>Annual Conference on Advancing School Mental Health </a:t>
            </a:r>
            <a:r>
              <a:rPr lang="en-US" sz="2400" b="0" i="1" dirty="0" smtClean="0"/>
              <a:t>2015</a:t>
            </a:r>
            <a:endParaRPr lang="en-US" sz="2400" b="0" i="1" dirty="0"/>
          </a:p>
        </p:txBody>
      </p:sp>
      <p:sp>
        <p:nvSpPr>
          <p:cNvPr id="7" name="Subtitle 6"/>
          <p:cNvSpPr>
            <a:spLocks noGrp="1"/>
          </p:cNvSpPr>
          <p:nvPr>
            <p:ph type="subTitle" idx="1"/>
          </p:nvPr>
        </p:nvSpPr>
        <p:spPr>
          <a:xfrm>
            <a:off x="1295400" y="4204287"/>
            <a:ext cx="9601200" cy="914400"/>
          </a:xfrm>
        </p:spPr>
        <p:txBody>
          <a:bodyPr>
            <a:normAutofit/>
          </a:bodyPr>
          <a:lstStyle/>
          <a:p>
            <a:endParaRPr lang="en-US" dirty="0" smtClean="0"/>
          </a:p>
          <a:p>
            <a:r>
              <a:rPr lang="en-US" dirty="0" smtClean="0"/>
              <a:t>Dr</a:t>
            </a:r>
            <a:r>
              <a:rPr lang="en-US" dirty="0"/>
              <a:t>. Faith Miller, University of Minnesota</a:t>
            </a:r>
          </a:p>
          <a:p>
            <a:r>
              <a:rPr lang="en-US" dirty="0"/>
              <a:t>Dr. Sandra Chafouleas, University of Connecticut</a:t>
            </a:r>
          </a:p>
        </p:txBody>
      </p:sp>
      <p:cxnSp>
        <p:nvCxnSpPr>
          <p:cNvPr id="3" name="Straight Connector 2"/>
          <p:cNvCxnSpPr/>
          <p:nvPr/>
        </p:nvCxnSpPr>
        <p:spPr>
          <a:xfrm>
            <a:off x="0" y="3338290"/>
            <a:ext cx="12192000" cy="12700"/>
          </a:xfrm>
          <a:prstGeom prst="line">
            <a:avLst/>
          </a:prstGeom>
          <a:ln w="47625">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4236945"/>
            <a:ext cx="12192000" cy="12700"/>
          </a:xfrm>
          <a:prstGeom prst="line">
            <a:avLst/>
          </a:prstGeom>
          <a:ln w="4762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01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Benefits of screening</a:t>
            </a:r>
            <a:endParaRPr lang="en-US" dirty="0"/>
          </a:p>
        </p:txBody>
      </p:sp>
      <p:sp>
        <p:nvSpPr>
          <p:cNvPr id="36867" name="Content Placeholder 2"/>
          <p:cNvSpPr>
            <a:spLocks noGrp="1"/>
          </p:cNvSpPr>
          <p:nvPr>
            <p:ph sz="quarter" idx="1"/>
          </p:nvPr>
        </p:nvSpPr>
        <p:spPr/>
        <p:txBody>
          <a:bodyPr>
            <a:normAutofit fontScale="85000" lnSpcReduction="10000"/>
          </a:bodyPr>
          <a:lstStyle/>
          <a:p>
            <a:r>
              <a:rPr lang="en-US" altLang="en-US" smtClean="0"/>
              <a:t>Long term costs of NOT screening</a:t>
            </a:r>
          </a:p>
          <a:p>
            <a:pPr lvl="1"/>
            <a:r>
              <a:rPr lang="en-US" altLang="en-US" smtClean="0"/>
              <a:t>Suspension/expulsion</a:t>
            </a:r>
          </a:p>
          <a:p>
            <a:pPr lvl="1"/>
            <a:r>
              <a:rPr lang="en-US" altLang="en-US" smtClean="0"/>
              <a:t>Dropout</a:t>
            </a:r>
          </a:p>
          <a:p>
            <a:pPr lvl="1"/>
            <a:r>
              <a:rPr lang="en-US" altLang="en-US" smtClean="0"/>
              <a:t>Poor employment outcomes</a:t>
            </a:r>
          </a:p>
          <a:p>
            <a:pPr lvl="2"/>
            <a:r>
              <a:rPr lang="en-US" altLang="en-US" smtClean="0"/>
              <a:t>44% of those receiving federal disability payments have a serious mental illness</a:t>
            </a:r>
          </a:p>
          <a:p>
            <a:pPr lvl="1"/>
            <a:r>
              <a:rPr lang="en-US" altLang="en-US" smtClean="0"/>
              <a:t>Incarceration</a:t>
            </a:r>
          </a:p>
          <a:p>
            <a:pPr lvl="2"/>
            <a:r>
              <a:rPr lang="en-US" altLang="en-US" smtClean="0"/>
              <a:t>According to the National Alliance on Mental Illness, 40% of adults with serious mental illness are arrested at some point</a:t>
            </a:r>
          </a:p>
          <a:p>
            <a:r>
              <a:rPr lang="en-US" altLang="en-US" smtClean="0"/>
              <a:t>Suicide: 39,000 deaths per year (CDC)</a:t>
            </a:r>
          </a:p>
          <a:p>
            <a:r>
              <a:rPr lang="en-US" altLang="en-US" smtClean="0"/>
              <a:t>Time and resources devoted to behavior issues</a:t>
            </a:r>
          </a:p>
          <a:p>
            <a:r>
              <a:rPr lang="en-US" altLang="en-US" smtClean="0"/>
              <a:t>Early identification → Early intervention→ Improved student outcomes</a:t>
            </a:r>
          </a:p>
        </p:txBody>
      </p:sp>
      <p:sp>
        <p:nvSpPr>
          <p:cNvPr id="36868" name="Slide Number Placeholder 3"/>
          <p:cNvSpPr>
            <a:spLocks noGrp="1"/>
          </p:cNvSpPr>
          <p:nvPr>
            <p:ph type="sldNum" sz="quarter" idx="11"/>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dirty="0" smtClean="0"/>
          </a:p>
        </p:txBody>
      </p:sp>
    </p:spTree>
    <p:extLst>
      <p:ext uri="{BB962C8B-B14F-4D97-AF65-F5344CB8AC3E}">
        <p14:creationId xmlns:p14="http://schemas.microsoft.com/office/powerpoint/2010/main" val="164364539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444687" y="467360"/>
            <a:ext cx="8593579" cy="6117464"/>
          </a:xfrm>
        </p:spPr>
      </p:pic>
      <p:sp>
        <p:nvSpPr>
          <p:cNvPr id="2" name="Title 1"/>
          <p:cNvSpPr>
            <a:spLocks noGrp="1"/>
          </p:cNvSpPr>
          <p:nvPr>
            <p:ph type="title"/>
          </p:nvPr>
        </p:nvSpPr>
        <p:spPr>
          <a:xfrm>
            <a:off x="1444687" y="956757"/>
            <a:ext cx="9509760" cy="1233424"/>
          </a:xfrm>
        </p:spPr>
        <p:txBody>
          <a:bodyPr/>
          <a:lstStyle/>
          <a:p>
            <a:r>
              <a:rPr lang="en-US" dirty="0" smtClean="0"/>
              <a:t>USA Today (2014)</a:t>
            </a:r>
            <a:endParaRPr lang="en-US" dirty="0"/>
          </a:p>
        </p:txBody>
      </p:sp>
    </p:spTree>
    <p:extLst>
      <p:ext uri="{BB962C8B-B14F-4D97-AF65-F5344CB8AC3E}">
        <p14:creationId xmlns:p14="http://schemas.microsoft.com/office/powerpoint/2010/main" val="288934373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Is it happening?</a:t>
            </a:r>
            <a:endParaRPr lang="en-US" dirty="0"/>
          </a:p>
        </p:txBody>
      </p:sp>
      <p:sp>
        <p:nvSpPr>
          <p:cNvPr id="3" name="Content Placeholder 2"/>
          <p:cNvSpPr>
            <a:spLocks noGrp="1"/>
          </p:cNvSpPr>
          <p:nvPr>
            <p:ph sz="quarter" idx="1"/>
          </p:nvPr>
        </p:nvSpPr>
        <p:spPr/>
        <p:txBody>
          <a:bodyPr/>
          <a:lstStyle/>
          <a:p>
            <a:r>
              <a:rPr lang="en-US" dirty="0" smtClean="0"/>
              <a:t>Mandatory universal screening for behavioral health issues does not currently exist anywhere (</a:t>
            </a:r>
            <a:r>
              <a:rPr lang="en-US" dirty="0" err="1" smtClean="0"/>
              <a:t>Weist</a:t>
            </a:r>
            <a:r>
              <a:rPr lang="en-US" dirty="0" smtClean="0"/>
              <a:t> et al., 2007)</a:t>
            </a:r>
          </a:p>
          <a:p>
            <a:endParaRPr lang="en-US" dirty="0" smtClean="0"/>
          </a:p>
          <a:p>
            <a:r>
              <a:rPr lang="en-US" dirty="0" smtClean="0"/>
              <a:t>Why don’t schools regularly engage in screening? (Severson et al., 2007)</a:t>
            </a:r>
          </a:p>
          <a:p>
            <a:pPr lvl="1"/>
            <a:r>
              <a:rPr lang="en-US" dirty="0" smtClean="0"/>
              <a:t>See it as someone else’s responsibility</a:t>
            </a:r>
          </a:p>
          <a:p>
            <a:pPr lvl="1"/>
            <a:r>
              <a:rPr lang="en-US" dirty="0" smtClean="0"/>
              <a:t>Lack of resources</a:t>
            </a:r>
          </a:p>
          <a:p>
            <a:pPr lvl="1"/>
            <a:r>
              <a:rPr lang="en-US" dirty="0" smtClean="0"/>
              <a:t>Concerns regarding stigmatization</a:t>
            </a:r>
          </a:p>
          <a:p>
            <a:pPr lvl="1"/>
            <a:r>
              <a:rPr lang="en-US" dirty="0" smtClean="0"/>
              <a:t>Availability of schools to provide follow-up services</a:t>
            </a:r>
          </a:p>
          <a:p>
            <a:pPr lvl="1"/>
            <a:endParaRPr lang="en-US" dirty="0"/>
          </a:p>
        </p:txBody>
      </p:sp>
    </p:spTree>
    <p:extLst>
      <p:ext uri="{BB962C8B-B14F-4D97-AF65-F5344CB8AC3E}">
        <p14:creationId xmlns:p14="http://schemas.microsoft.com/office/powerpoint/2010/main" val="22257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slide(fromBottom)">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lide(fromBottom)">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slide(fromBottom)">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slide(fromBottom)">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540" y="-164478"/>
            <a:ext cx="9509760" cy="1233424"/>
          </a:xfrm>
        </p:spPr>
        <p:txBody>
          <a:bodyPr/>
          <a:lstStyle/>
          <a:p>
            <a:r>
              <a:rPr lang="en-US" dirty="0" smtClean="0"/>
              <a:t>Bruhn et al. (2014)</a:t>
            </a:r>
            <a:endParaRPr lang="en-US" dirty="0"/>
          </a:p>
        </p:txBody>
      </p:sp>
      <p:pic>
        <p:nvPicPr>
          <p:cNvPr id="4" name="Content Placeholder 3"/>
          <p:cNvPicPr>
            <a:picLocks noGrp="1" noChangeAspect="1"/>
          </p:cNvPicPr>
          <p:nvPr>
            <p:ph idx="1"/>
          </p:nvPr>
        </p:nvPicPr>
        <p:blipFill>
          <a:blip r:embed="rId2"/>
          <a:stretch>
            <a:fillRect/>
          </a:stretch>
        </p:blipFill>
        <p:spPr>
          <a:xfrm>
            <a:off x="1730060" y="1068946"/>
            <a:ext cx="8733534" cy="5376930"/>
          </a:xfrm>
          <a:prstGeom prst="rect">
            <a:avLst/>
          </a:prstGeom>
        </p:spPr>
      </p:pic>
      <p:sp>
        <p:nvSpPr>
          <p:cNvPr id="5" name="Oval 4"/>
          <p:cNvSpPr/>
          <p:nvPr/>
        </p:nvSpPr>
        <p:spPr>
          <a:xfrm>
            <a:off x="8216722" y="3621155"/>
            <a:ext cx="785611" cy="8757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78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Screening Approaches</a:t>
            </a:r>
            <a:endParaRPr lang="en-US" dirty="0"/>
          </a:p>
        </p:txBody>
      </p:sp>
      <p:sp>
        <p:nvSpPr>
          <p:cNvPr id="2" name="Subtitle 1"/>
          <p:cNvSpPr>
            <a:spLocks noGrp="1"/>
          </p:cNvSpPr>
          <p:nvPr>
            <p:ph type="subTitle" idx="1"/>
          </p:nvPr>
        </p:nvSpPr>
        <p:spPr/>
        <p:txBody>
          <a:bodyPr/>
          <a:lstStyle/>
          <a:p>
            <a:endParaRPr lang="en-US"/>
          </a:p>
        </p:txBody>
      </p:sp>
      <p:cxnSp>
        <p:nvCxnSpPr>
          <p:cNvPr id="4" name="Straight Connector 3"/>
          <p:cNvCxnSpPr/>
          <p:nvPr/>
        </p:nvCxnSpPr>
        <p:spPr>
          <a:xfrm>
            <a:off x="0" y="2514246"/>
            <a:ext cx="12192000" cy="12700"/>
          </a:xfrm>
          <a:prstGeom prst="line">
            <a:avLst/>
          </a:prstGeom>
          <a:ln w="47625">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4513757"/>
            <a:ext cx="12192000" cy="12700"/>
          </a:xfrm>
          <a:prstGeom prst="line">
            <a:avLst/>
          </a:prstGeom>
          <a:ln w="4762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86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considerations in school-based screening</a:t>
            </a:r>
            <a:endParaRPr lang="en-US" dirty="0"/>
          </a:p>
        </p:txBody>
      </p:sp>
      <p:sp>
        <p:nvSpPr>
          <p:cNvPr id="51203" name="Content Placeholder 2"/>
          <p:cNvSpPr>
            <a:spLocks noGrp="1"/>
          </p:cNvSpPr>
          <p:nvPr>
            <p:ph sz="quarter" idx="1"/>
          </p:nvPr>
        </p:nvSpPr>
        <p:spPr/>
        <p:txBody>
          <a:bodyPr/>
          <a:lstStyle/>
          <a:p>
            <a:r>
              <a:rPr lang="en-US" altLang="en-US" dirty="0" smtClean="0"/>
              <a:t>Constructs of interest</a:t>
            </a:r>
          </a:p>
        </p:txBody>
      </p:sp>
      <p:graphicFrame>
        <p:nvGraphicFramePr>
          <p:cNvPr id="4" name="Diagram 3"/>
          <p:cNvGraphicFramePr/>
          <p:nvPr>
            <p:extLst>
              <p:ext uri="{D42A27DB-BD31-4B8C-83A1-F6EECF244321}">
                <p14:modId xmlns:p14="http://schemas.microsoft.com/office/powerpoint/2010/main" val="405055409"/>
              </p:ext>
            </p:extLst>
          </p:nvPr>
        </p:nvGraphicFramePr>
        <p:xfrm>
          <a:off x="2895600" y="2209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a:spLocks noChangeArrowheads="1"/>
          </p:cNvSpPr>
          <p:nvPr/>
        </p:nvSpPr>
        <p:spPr bwMode="auto">
          <a:xfrm>
            <a:off x="7162800" y="2438401"/>
            <a:ext cx="304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t>Goal = to identify symptoms related to particular diagnosis</a:t>
            </a:r>
          </a:p>
        </p:txBody>
      </p:sp>
      <p:sp>
        <p:nvSpPr>
          <p:cNvPr id="7" name="TextBox 6"/>
          <p:cNvSpPr txBox="1">
            <a:spLocks noChangeArrowheads="1"/>
          </p:cNvSpPr>
          <p:nvPr/>
        </p:nvSpPr>
        <p:spPr bwMode="auto">
          <a:xfrm>
            <a:off x="8013700" y="4724400"/>
            <a:ext cx="2717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t>Goal = to identify behaviors most relevant to ability to learn</a:t>
            </a:r>
          </a:p>
        </p:txBody>
      </p:sp>
      <p:sp>
        <p:nvSpPr>
          <p:cNvPr id="8" name="TextBox 7"/>
          <p:cNvSpPr txBox="1">
            <a:spLocks noChangeArrowheads="1"/>
          </p:cNvSpPr>
          <p:nvPr/>
        </p:nvSpPr>
        <p:spPr bwMode="auto">
          <a:xfrm>
            <a:off x="825500" y="4724400"/>
            <a:ext cx="2984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t>Goal = to identify individual and environmental factors most likely to predict negative outcomes</a:t>
            </a:r>
          </a:p>
        </p:txBody>
      </p:sp>
      <p:sp>
        <p:nvSpPr>
          <p:cNvPr id="12" name="Oval 11"/>
          <p:cNvSpPr/>
          <p:nvPr/>
        </p:nvSpPr>
        <p:spPr>
          <a:xfrm>
            <a:off x="695459" y="2474646"/>
            <a:ext cx="3429000" cy="167640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sz="2400" dirty="0">
                <a:ln w="0"/>
                <a:solidFill>
                  <a:schemeClr val="tx1"/>
                </a:solidFill>
                <a:effectLst>
                  <a:outerShdw blurRad="38100" dist="19050" dir="2700000" algn="tl" rotWithShape="0">
                    <a:schemeClr val="dk1">
                      <a:alpha val="40000"/>
                    </a:schemeClr>
                  </a:outerShdw>
                </a:effectLst>
              </a:rPr>
              <a:t>What are we screening for???</a:t>
            </a:r>
          </a:p>
        </p:txBody>
      </p:sp>
    </p:spTree>
    <p:extLst>
      <p:ext uri="{BB962C8B-B14F-4D97-AF65-F5344CB8AC3E}">
        <p14:creationId xmlns:p14="http://schemas.microsoft.com/office/powerpoint/2010/main" val="18165218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P spid="7" grpId="0"/>
      <p:bldP spid="8"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Screening options</a:t>
            </a:r>
            <a:endParaRPr lang="en-US" dirty="0"/>
          </a:p>
        </p:txBody>
      </p:sp>
      <p:sp>
        <p:nvSpPr>
          <p:cNvPr id="55299" name="Content Placeholder 2"/>
          <p:cNvSpPr>
            <a:spLocks noGrp="1"/>
          </p:cNvSpPr>
          <p:nvPr>
            <p:ph sz="quarter" idx="1"/>
          </p:nvPr>
        </p:nvSpPr>
        <p:spPr>
          <a:xfrm>
            <a:off x="1341120" y="1901952"/>
            <a:ext cx="9509760" cy="4700016"/>
          </a:xfrm>
        </p:spPr>
        <p:txBody>
          <a:bodyPr numCol="2">
            <a:normAutofit/>
          </a:bodyPr>
          <a:lstStyle/>
          <a:p>
            <a:r>
              <a:rPr lang="en-US" altLang="en-US" dirty="0" smtClean="0"/>
              <a:t>Extant data: Office discipline referrals</a:t>
            </a:r>
          </a:p>
          <a:p>
            <a:r>
              <a:rPr lang="en-US" altLang="en-US" dirty="0" smtClean="0"/>
              <a:t>Nomination methods</a:t>
            </a:r>
          </a:p>
          <a:p>
            <a:pPr lvl="1"/>
            <a:r>
              <a:rPr lang="en-US" altLang="en-US" dirty="0" smtClean="0"/>
              <a:t>Teacher/Parent nomination</a:t>
            </a:r>
          </a:p>
          <a:p>
            <a:pPr lvl="1"/>
            <a:r>
              <a:rPr lang="en-US" altLang="en-US" dirty="0" err="1" smtClean="0"/>
              <a:t>Sociometrics</a:t>
            </a:r>
            <a:endParaRPr lang="en-US" altLang="en-US" dirty="0" smtClean="0"/>
          </a:p>
          <a:p>
            <a:r>
              <a:rPr lang="en-US" altLang="en-US" dirty="0" smtClean="0"/>
              <a:t>Norm-referenced ratings</a:t>
            </a:r>
          </a:p>
          <a:p>
            <a:pPr lvl="1"/>
            <a:r>
              <a:rPr lang="en-US" altLang="en-US" dirty="0" smtClean="0"/>
              <a:t>BASC-2 BESS</a:t>
            </a:r>
          </a:p>
          <a:p>
            <a:pPr lvl="1"/>
            <a:r>
              <a:rPr lang="en-US" altLang="en-US" dirty="0" smtClean="0"/>
              <a:t>DBR-SIS</a:t>
            </a:r>
          </a:p>
          <a:p>
            <a:pPr lvl="1"/>
            <a:r>
              <a:rPr lang="en-US" altLang="en-US" dirty="0" smtClean="0"/>
              <a:t>SDQ</a:t>
            </a:r>
          </a:p>
          <a:p>
            <a:pPr lvl="1"/>
            <a:r>
              <a:rPr lang="en-US" altLang="en-US" dirty="0" smtClean="0"/>
              <a:t>BIMAS</a:t>
            </a:r>
          </a:p>
          <a:p>
            <a:r>
              <a:rPr lang="en-US" altLang="en-US" dirty="0" smtClean="0"/>
              <a:t>Criterion-referenced ratings</a:t>
            </a:r>
          </a:p>
          <a:p>
            <a:pPr lvl="1"/>
            <a:r>
              <a:rPr lang="en-US" altLang="en-US" dirty="0" smtClean="0"/>
              <a:t>SSIS Performance Screening Guide</a:t>
            </a:r>
          </a:p>
          <a:p>
            <a:pPr lvl="1"/>
            <a:r>
              <a:rPr lang="en-US" altLang="en-US" dirty="0" smtClean="0"/>
              <a:t>Student Risk Screening Scale (SRSS)</a:t>
            </a:r>
          </a:p>
          <a:p>
            <a:r>
              <a:rPr lang="en-US" altLang="en-US" dirty="0" smtClean="0"/>
              <a:t>Multiple-gating approaches</a:t>
            </a:r>
          </a:p>
          <a:p>
            <a:pPr lvl="1"/>
            <a:r>
              <a:rPr lang="en-US" altLang="en-US" dirty="0" smtClean="0"/>
              <a:t>SSBD</a:t>
            </a:r>
          </a:p>
        </p:txBody>
      </p:sp>
      <p:sp>
        <p:nvSpPr>
          <p:cNvPr id="55300" name="Slide Number Placeholder 3"/>
          <p:cNvSpPr>
            <a:spLocks noGrp="1"/>
          </p:cNvSpPr>
          <p:nvPr>
            <p:ph type="sldNum" sz="quarter" idx="11"/>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dirty="0" smtClean="0"/>
          </a:p>
        </p:txBody>
      </p:sp>
      <p:sp>
        <p:nvSpPr>
          <p:cNvPr id="3" name="TextBox 2"/>
          <p:cNvSpPr txBox="1"/>
          <p:nvPr/>
        </p:nvSpPr>
        <p:spPr>
          <a:xfrm>
            <a:off x="5252859" y="5058803"/>
            <a:ext cx="2978150" cy="1200329"/>
          </a:xfrm>
          <a:prstGeom prst="rect">
            <a:avLst/>
          </a:prstGeom>
          <a:effectLst>
            <a:glow rad="101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400" b="1" dirty="0"/>
              <a:t>Scope:</a:t>
            </a:r>
          </a:p>
          <a:p>
            <a:pPr>
              <a:defRPr/>
            </a:pPr>
            <a:r>
              <a:rPr lang="en-US" sz="2400" b="1" dirty="0"/>
              <a:t>Universal </a:t>
            </a:r>
            <a:endParaRPr lang="en-US" sz="2400" b="1" dirty="0" smtClean="0"/>
          </a:p>
          <a:p>
            <a:pPr>
              <a:defRPr/>
            </a:pPr>
            <a:r>
              <a:rPr lang="en-US" sz="2400" b="1" dirty="0" smtClean="0"/>
              <a:t>or Targeted</a:t>
            </a:r>
            <a:endParaRPr lang="en-US" sz="2400" b="1" dirty="0"/>
          </a:p>
        </p:txBody>
      </p:sp>
      <p:sp>
        <p:nvSpPr>
          <p:cNvPr id="6" name="TextBox 5"/>
          <p:cNvSpPr txBox="1"/>
          <p:nvPr/>
        </p:nvSpPr>
        <p:spPr>
          <a:xfrm>
            <a:off x="8500872" y="5058803"/>
            <a:ext cx="2978150" cy="1200329"/>
          </a:xfrm>
          <a:prstGeom prst="rect">
            <a:avLst/>
          </a:prstGeom>
          <a:effectLst>
            <a:glow rad="101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400" b="1" dirty="0"/>
              <a:t>Respondent:</a:t>
            </a:r>
          </a:p>
          <a:p>
            <a:pPr>
              <a:defRPr/>
            </a:pPr>
            <a:r>
              <a:rPr lang="en-US" sz="2400" b="1" dirty="0"/>
              <a:t>Teacher, </a:t>
            </a:r>
            <a:r>
              <a:rPr lang="en-US" sz="2400" b="1" dirty="0" smtClean="0"/>
              <a:t>Parent</a:t>
            </a:r>
            <a:r>
              <a:rPr lang="en-US" sz="2400" b="1" dirty="0"/>
              <a:t>, and/or Student</a:t>
            </a:r>
          </a:p>
        </p:txBody>
      </p:sp>
    </p:spTree>
    <p:extLst>
      <p:ext uri="{BB962C8B-B14F-4D97-AF65-F5344CB8AC3E}">
        <p14:creationId xmlns:p14="http://schemas.microsoft.com/office/powerpoint/2010/main" val="15363745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Screening Methods: Extant data &amp; Nomination</a:t>
            </a:r>
            <a:endParaRPr lang="en-US" dirty="0"/>
          </a:p>
        </p:txBody>
      </p:sp>
      <p:sp>
        <p:nvSpPr>
          <p:cNvPr id="3" name="Content Placeholder 2"/>
          <p:cNvSpPr>
            <a:spLocks noGrp="1"/>
          </p:cNvSpPr>
          <p:nvPr>
            <p:ph sz="quarter" idx="1"/>
          </p:nvPr>
        </p:nvSpPr>
        <p:spPr/>
        <p:txBody>
          <a:bodyPr/>
          <a:lstStyle/>
          <a:p>
            <a:r>
              <a:rPr lang="en-US" smtClean="0"/>
              <a:t>ODRs</a:t>
            </a:r>
          </a:p>
          <a:p>
            <a:pPr lvl="1"/>
            <a:r>
              <a:rPr lang="en-US" smtClean="0"/>
              <a:t>SWIS</a:t>
            </a:r>
          </a:p>
          <a:p>
            <a:pPr lvl="1"/>
            <a:r>
              <a:rPr lang="en-US" smtClean="0"/>
              <a:t>Other</a:t>
            </a:r>
          </a:p>
          <a:p>
            <a:r>
              <a:rPr lang="en-US" smtClean="0"/>
              <a:t>Teacher nomination</a:t>
            </a:r>
          </a:p>
          <a:p>
            <a:r>
              <a:rPr lang="en-US" smtClean="0"/>
              <a:t>Parent nomination</a:t>
            </a:r>
          </a:p>
          <a:p>
            <a:r>
              <a:rPr lang="en-US" smtClean="0"/>
              <a:t>Sociometrics</a:t>
            </a:r>
          </a:p>
          <a:p>
            <a:endParaRPr lang="en-US" dirty="0"/>
          </a:p>
        </p:txBody>
      </p:sp>
      <p:sp>
        <p:nvSpPr>
          <p:cNvPr id="57348" name="Slide Number Placeholder 3"/>
          <p:cNvSpPr>
            <a:spLocks noGrp="1"/>
          </p:cNvSpPr>
          <p:nvPr>
            <p:ph type="sldNum" sz="quarter" idx="11"/>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dirty="0" smtClean="0"/>
          </a:p>
        </p:txBody>
      </p:sp>
      <p:pic>
        <p:nvPicPr>
          <p:cNvPr id="5734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8777" y="4340180"/>
            <a:ext cx="7421712" cy="20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908995" y="2321241"/>
            <a:ext cx="3541690" cy="1446550"/>
          </a:xfrm>
          <a:prstGeom prst="rect">
            <a:avLst/>
          </a:prstGeom>
          <a:noFill/>
        </p:spPr>
        <p:txBody>
          <a:bodyPr wrap="square" rtlCol="0">
            <a:spAutoFit/>
          </a:bodyPr>
          <a:lstStyle/>
          <a:p>
            <a:r>
              <a:rPr lang="en-US" sz="4400" dirty="0" smtClean="0">
                <a:ln w="0"/>
                <a:solidFill>
                  <a:schemeClr val="accent1"/>
                </a:solidFill>
                <a:effectLst>
                  <a:outerShdw blurRad="38100" dist="25400" dir="5400000" algn="ctr" rotWithShape="0">
                    <a:srgbClr val="6E747A">
                      <a:alpha val="43000"/>
                    </a:srgbClr>
                  </a:outerShdw>
                </a:effectLst>
              </a:rPr>
              <a:t>Strengths</a:t>
            </a:r>
          </a:p>
          <a:p>
            <a:r>
              <a:rPr lang="en-US" sz="4400" dirty="0" smtClean="0">
                <a:ln w="0"/>
                <a:solidFill>
                  <a:schemeClr val="accent1"/>
                </a:solidFill>
                <a:effectLst>
                  <a:outerShdw blurRad="38100" dist="25400" dir="5400000" algn="ctr" rotWithShape="0">
                    <a:srgbClr val="6E747A">
                      <a:alpha val="43000"/>
                    </a:srgbClr>
                  </a:outerShdw>
                </a:effectLst>
              </a:rPr>
              <a:t>Weaknesses</a:t>
            </a:r>
            <a:endParaRPr lang="en-US" sz="4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592186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 Referenced Rating Scale</a:t>
            </a:r>
            <a:endParaRPr lang="en-US" dirty="0"/>
          </a:p>
        </p:txBody>
      </p:sp>
      <p:sp>
        <p:nvSpPr>
          <p:cNvPr id="59395" name="Content Placeholder 2"/>
          <p:cNvSpPr>
            <a:spLocks noGrp="1"/>
          </p:cNvSpPr>
          <p:nvPr>
            <p:ph sz="quarter" idx="1"/>
          </p:nvPr>
        </p:nvSpPr>
        <p:spPr/>
        <p:txBody>
          <a:bodyPr/>
          <a:lstStyle/>
          <a:p>
            <a:r>
              <a:rPr lang="en-US" altLang="en-US" dirty="0" smtClean="0"/>
              <a:t>BASC-2 Behavioral and Emotional Screening System (</a:t>
            </a:r>
            <a:r>
              <a:rPr lang="en-US" altLang="en-US" dirty="0" err="1" smtClean="0"/>
              <a:t>Kamphaus</a:t>
            </a:r>
            <a:r>
              <a:rPr lang="en-US" altLang="en-US" dirty="0" smtClean="0"/>
              <a:t> &amp; Reynolds, 2007)</a:t>
            </a:r>
          </a:p>
          <a:p>
            <a:pPr lvl="2"/>
            <a:r>
              <a:rPr lang="en-US" altLang="en-US" dirty="0" smtClean="0"/>
              <a:t>Preschool-Grade 12</a:t>
            </a:r>
          </a:p>
          <a:p>
            <a:pPr lvl="2"/>
            <a:r>
              <a:rPr lang="en-US" altLang="en-US" dirty="0" smtClean="0"/>
              <a:t>27 items used to screen for behavioral and emotional problems</a:t>
            </a:r>
          </a:p>
          <a:p>
            <a:pPr lvl="2"/>
            <a:r>
              <a:rPr lang="en-US" altLang="en-US" dirty="0" smtClean="0"/>
              <a:t>Completed by teachers, parents, and students (3rd+)</a:t>
            </a:r>
          </a:p>
          <a:p>
            <a:pPr lvl="2"/>
            <a:r>
              <a:rPr lang="en-US" altLang="en-US" dirty="0" smtClean="0"/>
              <a:t>$136 for full kit; $28 for package of 25 forms</a:t>
            </a:r>
          </a:p>
          <a:p>
            <a:pPr lvl="2"/>
            <a:r>
              <a:rPr lang="en-US" altLang="en-US" dirty="0" smtClean="0"/>
              <a:t>Requires 5-10 minutes per student</a:t>
            </a:r>
          </a:p>
          <a:p>
            <a:pPr lvl="2"/>
            <a:r>
              <a:rPr lang="en-US" altLang="en-US" dirty="0" smtClean="0"/>
              <a:t>Online scoring available</a:t>
            </a:r>
          </a:p>
          <a:p>
            <a:pPr lvl="2"/>
            <a:r>
              <a:rPr lang="en-US" altLang="en-US" dirty="0" smtClean="0"/>
              <a:t>Intervention recommendations available online (from BASC-2 Intervention Guide)</a:t>
            </a:r>
          </a:p>
          <a:p>
            <a:endParaRPr lang="en-US" altLang="en-US" dirty="0" smtClean="0"/>
          </a:p>
        </p:txBody>
      </p:sp>
      <p:sp>
        <p:nvSpPr>
          <p:cNvPr id="6" name="TextBox 5"/>
          <p:cNvSpPr txBox="1"/>
          <p:nvPr/>
        </p:nvSpPr>
        <p:spPr>
          <a:xfrm>
            <a:off x="8920766" y="5074674"/>
            <a:ext cx="3541690" cy="1446550"/>
          </a:xfrm>
          <a:prstGeom prst="rect">
            <a:avLst/>
          </a:prstGeom>
          <a:noFill/>
        </p:spPr>
        <p:txBody>
          <a:bodyPr wrap="square" rtlCol="0">
            <a:spAutoFit/>
          </a:bodyPr>
          <a:lstStyle/>
          <a:p>
            <a:r>
              <a:rPr lang="en-US" sz="4400" dirty="0" smtClean="0">
                <a:ln w="0"/>
                <a:solidFill>
                  <a:schemeClr val="accent1"/>
                </a:solidFill>
                <a:effectLst>
                  <a:outerShdw blurRad="38100" dist="25400" dir="5400000" algn="ctr" rotWithShape="0">
                    <a:srgbClr val="6E747A">
                      <a:alpha val="43000"/>
                    </a:srgbClr>
                  </a:outerShdw>
                </a:effectLst>
              </a:rPr>
              <a:t>Strengths</a:t>
            </a:r>
          </a:p>
          <a:p>
            <a:r>
              <a:rPr lang="en-US" sz="4400" dirty="0" smtClean="0">
                <a:ln w="0"/>
                <a:solidFill>
                  <a:schemeClr val="accent1"/>
                </a:solidFill>
                <a:effectLst>
                  <a:outerShdw blurRad="38100" dist="25400" dir="5400000" algn="ctr" rotWithShape="0">
                    <a:srgbClr val="6E747A">
                      <a:alpha val="43000"/>
                    </a:srgbClr>
                  </a:outerShdw>
                </a:effectLst>
              </a:rPr>
              <a:t>Weaknesses</a:t>
            </a:r>
            <a:endParaRPr lang="en-US" sz="4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1878366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 Referenced Rating</a:t>
            </a:r>
            <a:endParaRPr lang="en-US" dirty="0"/>
          </a:p>
        </p:txBody>
      </p:sp>
      <p:sp>
        <p:nvSpPr>
          <p:cNvPr id="92163" name="Content Placeholder 2"/>
          <p:cNvSpPr>
            <a:spLocks noGrp="1"/>
          </p:cNvSpPr>
          <p:nvPr>
            <p:ph sz="quarter" idx="1"/>
          </p:nvPr>
        </p:nvSpPr>
        <p:spPr/>
        <p:txBody>
          <a:bodyPr/>
          <a:lstStyle/>
          <a:p>
            <a:r>
              <a:rPr lang="en-US" altLang="en-US" dirty="0" smtClean="0"/>
              <a:t>Direct Behavior Rating – Single Item Scales</a:t>
            </a:r>
          </a:p>
          <a:p>
            <a:pPr lvl="2"/>
            <a:r>
              <a:rPr lang="en-US" altLang="en-US" dirty="0" smtClean="0"/>
              <a:t>Validated for elementary and middle school use</a:t>
            </a:r>
          </a:p>
          <a:p>
            <a:pPr lvl="2"/>
            <a:r>
              <a:rPr lang="en-US" altLang="en-US" dirty="0" smtClean="0"/>
              <a:t>Combines benefits of systematic direct observation with rating scales</a:t>
            </a:r>
          </a:p>
          <a:p>
            <a:pPr lvl="2"/>
            <a:r>
              <a:rPr lang="en-US" altLang="en-US" dirty="0" smtClean="0"/>
              <a:t>Available for free online: </a:t>
            </a:r>
            <a:r>
              <a:rPr lang="en-US" altLang="en-US" dirty="0" smtClean="0">
                <a:hlinkClick r:id="rId3"/>
              </a:rPr>
              <a:t>www.directbehaviorratings.org</a:t>
            </a:r>
            <a:endParaRPr lang="en-US" altLang="en-US" dirty="0" smtClean="0"/>
          </a:p>
          <a:p>
            <a:pPr lvl="2"/>
            <a:r>
              <a:rPr lang="en-US" altLang="en-US" dirty="0" smtClean="0"/>
              <a:t>Teacher observations of student behavior over 5 days (rating 2x per day)</a:t>
            </a:r>
          </a:p>
          <a:p>
            <a:pPr lvl="2"/>
            <a:r>
              <a:rPr lang="en-US" altLang="en-US" dirty="0" smtClean="0"/>
              <a:t>Target behaviors: Academically Engaged, Disruptive, Respectful</a:t>
            </a:r>
          </a:p>
          <a:p>
            <a:pPr lvl="2"/>
            <a:endParaRPr lang="en-US" altLang="en-US" dirty="0" smtClean="0"/>
          </a:p>
          <a:p>
            <a:pPr lvl="2"/>
            <a:endParaRPr lang="en-US" altLang="en-US" dirty="0" smtClean="0"/>
          </a:p>
          <a:p>
            <a:endParaRPr lang="en-US" altLang="en-US" dirty="0" smtClean="0"/>
          </a:p>
        </p:txBody>
      </p:sp>
      <p:pic>
        <p:nvPicPr>
          <p:cNvPr id="92164" name="Picture 3" descr="DB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650" y="4602126"/>
            <a:ext cx="35687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92059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Agenda &amp; Purpose</a:t>
            </a:r>
            <a:endParaRPr lang="en-US" dirty="0"/>
          </a:p>
        </p:txBody>
      </p:sp>
      <p:sp>
        <p:nvSpPr>
          <p:cNvPr id="14" name="Content Placeholder 13"/>
          <p:cNvSpPr>
            <a:spLocks noGrp="1"/>
          </p:cNvSpPr>
          <p:nvPr>
            <p:ph idx="1"/>
          </p:nvPr>
        </p:nvSpPr>
        <p:spPr>
          <a:xfrm>
            <a:off x="1341120" y="1901952"/>
            <a:ext cx="5291500" cy="4127627"/>
          </a:xfrm>
        </p:spPr>
        <p:txBody>
          <a:bodyPr/>
          <a:lstStyle/>
          <a:p>
            <a:r>
              <a:rPr lang="en-US" dirty="0" smtClean="0"/>
              <a:t>Discuss the importance of screening</a:t>
            </a:r>
          </a:p>
          <a:p>
            <a:r>
              <a:rPr lang="en-US" dirty="0" smtClean="0"/>
              <a:t>Provide an overview of contemporary screening approaches</a:t>
            </a:r>
          </a:p>
          <a:p>
            <a:r>
              <a:rPr lang="en-US" dirty="0" smtClean="0"/>
              <a:t>Discuss practical and logistical considerations related to screening</a:t>
            </a:r>
            <a:endParaRPr lang="en-US" dirty="0"/>
          </a:p>
        </p:txBody>
      </p:sp>
      <p:pic>
        <p:nvPicPr>
          <p:cNvPr id="4" name="Picture 4" descr="http://www.jmco.com/media/Working-Together-Small.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7359" y="3196946"/>
            <a:ext cx="4446657" cy="30153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21184" y="2641835"/>
            <a:ext cx="6239005" cy="707886"/>
          </a:xfrm>
          <a:prstGeom prst="rect">
            <a:avLst/>
          </a:prstGeom>
          <a:noFill/>
        </p:spPr>
        <p:txBody>
          <a:bodyPr wrap="square" lIns="91440" tIns="45720" rIns="91440" bIns="45720">
            <a:spAutoFit/>
          </a:bodyPr>
          <a:lstStyle/>
          <a:p>
            <a:pPr algn="ctr"/>
            <a:r>
              <a:rPr lang="en-U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School Mental Health</a:t>
            </a:r>
            <a:endPar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030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r="5847"/>
          <a:stretch>
            <a:fillRect/>
          </a:stretch>
        </p:blipFill>
        <p:spPr bwMode="auto">
          <a:xfrm>
            <a:off x="1981200" y="1295333"/>
            <a:ext cx="8474075" cy="5086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4211" name="Title 1"/>
          <p:cNvSpPr txBox="1">
            <a:spLocks/>
          </p:cNvSpPr>
          <p:nvPr/>
        </p:nvSpPr>
        <p:spPr bwMode="auto">
          <a:xfrm>
            <a:off x="1981200" y="6096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rgbClr val="002060"/>
                </a:solidFill>
                <a:latin typeface="Century Schoolbook" panose="02040604050505020304" pitchFamily="18" charset="0"/>
              </a:rPr>
              <a:t>DBR-SIS</a:t>
            </a:r>
          </a:p>
        </p:txBody>
      </p:sp>
      <p:graphicFrame>
        <p:nvGraphicFramePr>
          <p:cNvPr id="4" name="Content Placeholder 3"/>
          <p:cNvGraphicFramePr>
            <a:graphicFrameLocks/>
          </p:cNvGraphicFramePr>
          <p:nvPr/>
        </p:nvGraphicFramePr>
        <p:xfrm>
          <a:off x="3563614" y="2115641"/>
          <a:ext cx="6542689" cy="4025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a:spLocks noChangeArrowheads="1"/>
          </p:cNvSpPr>
          <p:nvPr/>
        </p:nvSpPr>
        <p:spPr bwMode="auto">
          <a:xfrm>
            <a:off x="5400676" y="3262314"/>
            <a:ext cx="2836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a:latin typeface="Bookman Old Style" panose="02050604050505020204" pitchFamily="18" charset="0"/>
              </a:rPr>
              <a:t>Core </a:t>
            </a:r>
          </a:p>
          <a:p>
            <a:pPr algn="ctr"/>
            <a:r>
              <a:rPr lang="en-US" altLang="en-US">
                <a:latin typeface="Bookman Old Style" panose="02050604050505020204" pitchFamily="18" charset="0"/>
              </a:rPr>
              <a:t>Behavioral  Competencies</a:t>
            </a:r>
          </a:p>
        </p:txBody>
      </p:sp>
    </p:spTree>
    <p:extLst>
      <p:ext uri="{BB962C8B-B14F-4D97-AF65-F5344CB8AC3E}">
        <p14:creationId xmlns:p14="http://schemas.microsoft.com/office/powerpoint/2010/main" val="23637362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p:txBody>
          <a:bodyPr/>
          <a:lstStyle/>
          <a:p>
            <a:r>
              <a:rPr lang="en-US" dirty="0" smtClean="0"/>
              <a:t>Using a Composite Score</a:t>
            </a:r>
            <a:endParaRPr lang="en-US" dirty="0"/>
          </a:p>
        </p:txBody>
      </p:sp>
      <p:sp>
        <p:nvSpPr>
          <p:cNvPr id="10243" name="Content Placeholder 6"/>
          <p:cNvSpPr>
            <a:spLocks noGrp="1"/>
          </p:cNvSpPr>
          <p:nvPr>
            <p:ph idx="1"/>
          </p:nvPr>
        </p:nvSpPr>
        <p:spPr/>
        <p:txBody>
          <a:bodyPr/>
          <a:lstStyle/>
          <a:p>
            <a:endParaRPr lang="en-US" dirty="0" smtClean="0"/>
          </a:p>
          <a:p>
            <a:endParaRPr lang="en-US" dirty="0" smtClean="0"/>
          </a:p>
          <a:p>
            <a:endParaRPr lang="en-US" dirty="0" smtClean="0"/>
          </a:p>
        </p:txBody>
      </p:sp>
      <p:sp>
        <p:nvSpPr>
          <p:cNvPr id="6" name="Rectangle 5"/>
          <p:cNvSpPr/>
          <p:nvPr/>
        </p:nvSpPr>
        <p:spPr bwMode="auto">
          <a:xfrm>
            <a:off x="1323307" y="2371857"/>
            <a:ext cx="4588095" cy="914400"/>
          </a:xfrm>
          <a:prstGeom prst="rect">
            <a:avLst/>
          </a:prstGeom>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US" sz="2000" b="1" dirty="0">
                <a:solidFill>
                  <a:srgbClr val="000000"/>
                </a:solidFill>
                <a:ea typeface="ＭＳ Ｐゴシック" pitchFamily="-108" charset="-128"/>
              </a:rPr>
              <a:t>Academic Engagement (0-10)</a:t>
            </a:r>
          </a:p>
          <a:p>
            <a:pPr>
              <a:defRPr/>
            </a:pPr>
            <a:r>
              <a:rPr lang="en-US" sz="1200" u="sng" dirty="0">
                <a:solidFill>
                  <a:srgbClr val="000000"/>
                </a:solidFill>
                <a:ea typeface="ＭＳ Ｐゴシック" pitchFamily="-108" charset="-128"/>
              </a:rPr>
              <a:t>AE</a:t>
            </a:r>
            <a:r>
              <a:rPr lang="en-US" sz="1200" dirty="0">
                <a:solidFill>
                  <a:srgbClr val="000000"/>
                </a:solidFill>
                <a:ea typeface="ＭＳ Ｐゴシック" pitchFamily="-108" charset="-128"/>
              </a:rPr>
              <a:t>: Actively or passively participating in the classroom activity</a:t>
            </a:r>
            <a:r>
              <a:rPr lang="en-US" sz="2000" dirty="0">
                <a:solidFill>
                  <a:srgbClr val="000000"/>
                </a:solidFill>
                <a:ea typeface="ＭＳ Ｐゴシック" pitchFamily="-108" charset="-128"/>
              </a:rPr>
              <a:t>. </a:t>
            </a:r>
            <a:endParaRPr lang="en-US" sz="2000" dirty="0">
              <a:solidFill>
                <a:srgbClr val="4D5B6B"/>
              </a:solidFill>
              <a:latin typeface="Times New Roman" pitchFamily="-108" charset="0"/>
              <a:ea typeface="ＭＳ Ｐゴシック" pitchFamily="-108" charset="-128"/>
            </a:endParaRPr>
          </a:p>
        </p:txBody>
      </p:sp>
      <p:sp>
        <p:nvSpPr>
          <p:cNvPr id="7" name="Rectangle 6"/>
          <p:cNvSpPr/>
          <p:nvPr/>
        </p:nvSpPr>
        <p:spPr bwMode="auto">
          <a:xfrm>
            <a:off x="1323308" y="4276857"/>
            <a:ext cx="4588094" cy="797419"/>
          </a:xfrm>
          <a:prstGeom prst="rect">
            <a:avLst/>
          </a:prstGeom>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US" sz="2000" b="1" dirty="0">
                <a:solidFill>
                  <a:srgbClr val="000000"/>
                </a:solidFill>
                <a:ea typeface="ＭＳ Ｐゴシック" pitchFamily="-108" charset="-128"/>
              </a:rPr>
              <a:t>Disruptive Behavior (0-10 – </a:t>
            </a:r>
            <a:r>
              <a:rPr lang="en-US" sz="2000" b="1" u="sng" dirty="0">
                <a:solidFill>
                  <a:srgbClr val="000000"/>
                </a:solidFill>
                <a:ea typeface="ＭＳ Ｐゴシック" pitchFamily="-108" charset="-128"/>
              </a:rPr>
              <a:t>reverse</a:t>
            </a:r>
            <a:r>
              <a:rPr lang="en-US" sz="2000" b="1" dirty="0">
                <a:solidFill>
                  <a:srgbClr val="000000"/>
                </a:solidFill>
                <a:ea typeface="ＭＳ Ｐゴシック" pitchFamily="-108" charset="-128"/>
              </a:rPr>
              <a:t>)</a:t>
            </a:r>
          </a:p>
          <a:p>
            <a:pPr>
              <a:defRPr/>
            </a:pPr>
            <a:r>
              <a:rPr lang="en-US" sz="1200" u="sng" dirty="0">
                <a:solidFill>
                  <a:srgbClr val="000000"/>
                </a:solidFill>
                <a:ea typeface="ＭＳ Ｐゴシック" pitchFamily="-108" charset="-128"/>
              </a:rPr>
              <a:t>DB</a:t>
            </a:r>
            <a:r>
              <a:rPr lang="en-US" sz="1200" dirty="0">
                <a:solidFill>
                  <a:srgbClr val="000000"/>
                </a:solidFill>
                <a:ea typeface="ＭＳ Ｐゴシック" pitchFamily="-108" charset="-128"/>
              </a:rPr>
              <a:t>: A student action that interrupts regular school or classroom activity.</a:t>
            </a:r>
            <a:endParaRPr lang="en-US" sz="1200" dirty="0">
              <a:solidFill>
                <a:srgbClr val="4D5B6B"/>
              </a:solidFill>
              <a:latin typeface="Times New Roman" pitchFamily="-108" charset="0"/>
              <a:ea typeface="ＭＳ Ｐゴシック" pitchFamily="-108" charset="-128"/>
            </a:endParaRPr>
          </a:p>
        </p:txBody>
      </p:sp>
      <p:sp>
        <p:nvSpPr>
          <p:cNvPr id="8" name="Rectangle 7"/>
          <p:cNvSpPr/>
          <p:nvPr/>
        </p:nvSpPr>
        <p:spPr bwMode="auto">
          <a:xfrm>
            <a:off x="1323308" y="3362457"/>
            <a:ext cx="4588094" cy="838200"/>
          </a:xfrm>
          <a:prstGeom prst="rect">
            <a:avLst/>
          </a:prstGeom>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US" sz="2000" b="1" dirty="0">
                <a:solidFill>
                  <a:srgbClr val="000000"/>
                </a:solidFill>
                <a:ea typeface="ＭＳ Ｐゴシック" pitchFamily="-108" charset="-128"/>
              </a:rPr>
              <a:t>Respectful (0-10)</a:t>
            </a:r>
          </a:p>
          <a:p>
            <a:pPr>
              <a:defRPr/>
            </a:pPr>
            <a:r>
              <a:rPr lang="en-US" sz="1200" u="sng" dirty="0">
                <a:solidFill>
                  <a:srgbClr val="4D5B6B">
                    <a:lumMod val="50000"/>
                  </a:srgbClr>
                </a:solidFill>
              </a:rPr>
              <a:t>RS</a:t>
            </a:r>
            <a:r>
              <a:rPr lang="en-US" sz="1200" dirty="0">
                <a:solidFill>
                  <a:srgbClr val="4D5B6B">
                    <a:lumMod val="50000"/>
                  </a:srgbClr>
                </a:solidFill>
              </a:rPr>
              <a:t>: Compliant and polite behavior in response to adult direction and/or interactions with peers and adults.</a:t>
            </a:r>
            <a:r>
              <a:rPr lang="en-US" sz="1200" dirty="0">
                <a:solidFill>
                  <a:srgbClr val="4D5B6B"/>
                </a:solidFill>
              </a:rPr>
              <a:t> </a:t>
            </a:r>
            <a:endParaRPr lang="en-US" sz="1200" dirty="0">
              <a:solidFill>
                <a:srgbClr val="4D5B6B"/>
              </a:solidFill>
              <a:latin typeface="Times New Roman" pitchFamily="-108" charset="0"/>
              <a:ea typeface="ＭＳ Ｐゴシック" pitchFamily="-108" charset="-12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080" y="649920"/>
            <a:ext cx="3733800" cy="2080892"/>
          </a:xfrm>
          <a:prstGeom prst="rect">
            <a:avLst/>
          </a:prstGeom>
        </p:spPr>
      </p:pic>
      <p:sp>
        <p:nvSpPr>
          <p:cNvPr id="10" name="Rectangle 9"/>
          <p:cNvSpPr/>
          <p:nvPr/>
        </p:nvSpPr>
        <p:spPr bwMode="auto">
          <a:xfrm>
            <a:off x="7574279" y="3379966"/>
            <a:ext cx="2590800" cy="2000459"/>
          </a:xfrm>
          <a:prstGeom prst="rect">
            <a:avLst/>
          </a:prstGeom>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US" sz="2000" dirty="0">
                <a:solidFill>
                  <a:srgbClr val="000000"/>
                </a:solidFill>
                <a:ea typeface="ＭＳ Ｐゴシック" pitchFamily="-108" charset="-128"/>
              </a:rPr>
              <a:t>Example: Forming the Composite</a:t>
            </a:r>
          </a:p>
          <a:p>
            <a:pPr>
              <a:defRPr/>
            </a:pPr>
            <a:r>
              <a:rPr lang="en-US" sz="2000" dirty="0">
                <a:solidFill>
                  <a:srgbClr val="000000"/>
                </a:solidFill>
                <a:ea typeface="ＭＳ Ｐゴシック" pitchFamily="-108" charset="-128"/>
              </a:rPr>
              <a:t>AE	8</a:t>
            </a:r>
          </a:p>
          <a:p>
            <a:pPr>
              <a:defRPr/>
            </a:pPr>
            <a:r>
              <a:rPr lang="en-US" sz="2000" dirty="0">
                <a:solidFill>
                  <a:srgbClr val="000000"/>
                </a:solidFill>
                <a:ea typeface="ＭＳ Ｐゴシック" pitchFamily="-108" charset="-128"/>
              </a:rPr>
              <a:t>RS	9</a:t>
            </a:r>
          </a:p>
          <a:p>
            <a:pPr>
              <a:defRPr/>
            </a:pPr>
            <a:r>
              <a:rPr lang="en-US" sz="2000" dirty="0">
                <a:solidFill>
                  <a:srgbClr val="000000"/>
                </a:solidFill>
                <a:ea typeface="ＭＳ Ｐゴシック" pitchFamily="-108" charset="-128"/>
              </a:rPr>
              <a:t>DB	8  (10-</a:t>
            </a:r>
            <a:r>
              <a:rPr lang="en-US" sz="2000" u="sng" dirty="0">
                <a:solidFill>
                  <a:srgbClr val="000000"/>
                </a:solidFill>
                <a:ea typeface="ＭＳ Ｐゴシック" pitchFamily="-108" charset="-128"/>
              </a:rPr>
              <a:t>2</a:t>
            </a:r>
            <a:r>
              <a:rPr lang="en-US" sz="2000" dirty="0">
                <a:solidFill>
                  <a:srgbClr val="000000"/>
                </a:solidFill>
                <a:ea typeface="ＭＳ Ｐゴシック" pitchFamily="-108" charset="-128"/>
              </a:rPr>
              <a:t> = 8</a:t>
            </a:r>
            <a:r>
              <a:rPr lang="en-US" sz="2000" b="1" dirty="0">
                <a:solidFill>
                  <a:srgbClr val="000000"/>
                </a:solidFill>
                <a:ea typeface="ＭＳ Ｐゴシック" pitchFamily="-108" charset="-128"/>
              </a:rPr>
              <a:t>)</a:t>
            </a:r>
          </a:p>
          <a:p>
            <a:pPr>
              <a:defRPr/>
            </a:pPr>
            <a:r>
              <a:rPr lang="en-US" sz="2000" b="1" dirty="0">
                <a:solidFill>
                  <a:srgbClr val="000000"/>
                </a:solidFill>
                <a:ea typeface="ＭＳ Ｐゴシック" pitchFamily="-108" charset="-128"/>
              </a:rPr>
              <a:t>C	25	</a:t>
            </a:r>
          </a:p>
        </p:txBody>
      </p:sp>
      <p:sp>
        <p:nvSpPr>
          <p:cNvPr id="11" name="Rectangle 10"/>
          <p:cNvSpPr/>
          <p:nvPr/>
        </p:nvSpPr>
        <p:spPr bwMode="auto">
          <a:xfrm>
            <a:off x="1323306" y="5191379"/>
            <a:ext cx="4588095" cy="838200"/>
          </a:xfrm>
          <a:prstGeom prst="rect">
            <a:avLst/>
          </a:prstGeom>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US" sz="2000" b="1" dirty="0">
                <a:solidFill>
                  <a:srgbClr val="000000"/>
                </a:solidFill>
                <a:ea typeface="ＭＳ Ｐゴシック" pitchFamily="-108" charset="-128"/>
              </a:rPr>
              <a:t>Core Composite (0-30)</a:t>
            </a:r>
          </a:p>
          <a:p>
            <a:pPr>
              <a:defRPr/>
            </a:pPr>
            <a:r>
              <a:rPr lang="en-US" sz="1200" u="sng" dirty="0">
                <a:solidFill>
                  <a:srgbClr val="000000"/>
                </a:solidFill>
                <a:ea typeface="ＭＳ Ｐゴシック" pitchFamily="-108" charset="-128"/>
              </a:rPr>
              <a:t>C</a:t>
            </a:r>
            <a:r>
              <a:rPr lang="en-US" sz="1200" dirty="0">
                <a:solidFill>
                  <a:srgbClr val="000000"/>
                </a:solidFill>
                <a:ea typeface="ＭＳ Ｐゴシック" pitchFamily="-108" charset="-128"/>
              </a:rPr>
              <a:t>: Sum of scores across individual targets of AE, RS, and DB (reverse scored).</a:t>
            </a:r>
            <a:endParaRPr lang="en-US" sz="1200" dirty="0">
              <a:solidFill>
                <a:srgbClr val="4D5B6B"/>
              </a:solidFill>
              <a:latin typeface="Times New Roman" pitchFamily="-108" charset="0"/>
              <a:ea typeface="ＭＳ Ｐゴシック" pitchFamily="-108" charset="-128"/>
            </a:endParaRPr>
          </a:p>
        </p:txBody>
      </p:sp>
      <p:sp>
        <p:nvSpPr>
          <p:cNvPr id="12" name="Rectangle 11"/>
          <p:cNvSpPr/>
          <p:nvPr/>
        </p:nvSpPr>
        <p:spPr bwMode="auto">
          <a:xfrm>
            <a:off x="7574280" y="2931980"/>
            <a:ext cx="2819400" cy="3105359"/>
          </a:xfrm>
          <a:prstGeom prst="rect">
            <a:avLst/>
          </a:prstGeom>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US" sz="2000" dirty="0">
                <a:solidFill>
                  <a:srgbClr val="000000"/>
                </a:solidFill>
                <a:ea typeface="ＭＳ Ｐゴシック" pitchFamily="-108" charset="-128"/>
              </a:rPr>
              <a:t>Example: Determining the average individual score</a:t>
            </a:r>
          </a:p>
          <a:p>
            <a:pPr>
              <a:defRPr/>
            </a:pPr>
            <a:r>
              <a:rPr lang="en-US" sz="2000" dirty="0">
                <a:solidFill>
                  <a:srgbClr val="000000"/>
                </a:solidFill>
                <a:ea typeface="ＭＳ Ｐゴシック" pitchFamily="-108" charset="-128"/>
              </a:rPr>
              <a:t>AE-1	8</a:t>
            </a:r>
          </a:p>
          <a:p>
            <a:pPr>
              <a:defRPr/>
            </a:pPr>
            <a:r>
              <a:rPr lang="en-US" sz="2000" dirty="0">
                <a:solidFill>
                  <a:srgbClr val="000000"/>
                </a:solidFill>
                <a:ea typeface="ＭＳ Ｐゴシック" pitchFamily="-108" charset="-128"/>
              </a:rPr>
              <a:t>AE-2	9</a:t>
            </a:r>
          </a:p>
          <a:p>
            <a:pPr>
              <a:defRPr/>
            </a:pPr>
            <a:r>
              <a:rPr lang="en-US" sz="2000" dirty="0">
                <a:solidFill>
                  <a:srgbClr val="000000"/>
                </a:solidFill>
                <a:ea typeface="ＭＳ Ｐゴシック" pitchFamily="-108" charset="-128"/>
              </a:rPr>
              <a:t>AE-3	10</a:t>
            </a:r>
          </a:p>
          <a:p>
            <a:pPr>
              <a:defRPr/>
            </a:pPr>
            <a:r>
              <a:rPr lang="en-US" sz="2000" dirty="0">
                <a:solidFill>
                  <a:srgbClr val="000000"/>
                </a:solidFill>
                <a:ea typeface="ＭＳ Ｐゴシック" pitchFamily="-108" charset="-128"/>
              </a:rPr>
              <a:t>AE-4	6</a:t>
            </a:r>
          </a:p>
          <a:p>
            <a:pPr>
              <a:defRPr/>
            </a:pPr>
            <a:r>
              <a:rPr lang="en-US" sz="2000" dirty="0">
                <a:solidFill>
                  <a:srgbClr val="000000"/>
                </a:solidFill>
                <a:ea typeface="ＭＳ Ｐゴシック" pitchFamily="-108" charset="-128"/>
              </a:rPr>
              <a:t>AE-5	8</a:t>
            </a:r>
          </a:p>
          <a:p>
            <a:pPr>
              <a:defRPr/>
            </a:pPr>
            <a:r>
              <a:rPr lang="en-US" sz="2000" dirty="0">
                <a:solidFill>
                  <a:srgbClr val="000000"/>
                </a:solidFill>
                <a:ea typeface="ＭＳ Ｐゴシック" pitchFamily="-108" charset="-128"/>
              </a:rPr>
              <a:t>AE-6	7</a:t>
            </a:r>
          </a:p>
          <a:p>
            <a:pPr>
              <a:defRPr/>
            </a:pPr>
            <a:r>
              <a:rPr lang="en-US" sz="2000" b="1" dirty="0">
                <a:solidFill>
                  <a:srgbClr val="000000"/>
                </a:solidFill>
                <a:ea typeface="ＭＳ Ｐゴシック" pitchFamily="-108" charset="-128"/>
              </a:rPr>
              <a:t>Average	8</a:t>
            </a:r>
          </a:p>
        </p:txBody>
      </p:sp>
    </p:spTree>
    <p:custDataLst>
      <p:tags r:id="rId1"/>
    </p:custDataLst>
    <p:extLst>
      <p:ext uri="{BB962C8B-B14F-4D97-AF65-F5344CB8AC3E}">
        <p14:creationId xmlns:p14="http://schemas.microsoft.com/office/powerpoint/2010/main" val="2225381750"/>
      </p:ext>
    </p:extLst>
  </p:cSld>
  <p:clrMapOvr>
    <a:masterClrMapping/>
  </p:clrMapOvr>
  <p:transition advTm="3262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Cut Scores: DBR-SIS</a:t>
            </a:r>
            <a:br>
              <a:rPr lang="en-US" dirty="0" smtClean="0"/>
            </a:br>
            <a:r>
              <a:rPr lang="en-US" dirty="0" smtClean="0"/>
              <a:t>Johnson et al., in press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060319"/>
              </p:ext>
            </p:extLst>
          </p:nvPr>
        </p:nvGraphicFramePr>
        <p:xfrm>
          <a:off x="1505685" y="2070776"/>
          <a:ext cx="8037559" cy="2987844"/>
        </p:xfrm>
        <a:graphic>
          <a:graphicData uri="http://schemas.openxmlformats.org/drawingml/2006/table">
            <a:tbl>
              <a:tblPr firstRow="1" firstCol="1" bandRow="1">
                <a:tableStyleId>{BC89EF96-8CEA-46FF-86C4-4CE0E7609802}</a:tableStyleId>
              </a:tblPr>
              <a:tblGrid>
                <a:gridCol w="2969149"/>
                <a:gridCol w="1689470"/>
                <a:gridCol w="1689470"/>
                <a:gridCol w="1689470"/>
              </a:tblGrid>
              <a:tr h="395561">
                <a:tc>
                  <a:txBody>
                    <a:bodyPr/>
                    <a:lstStyle/>
                    <a:p>
                      <a:pPr marL="0" marR="0" algn="l">
                        <a:lnSpc>
                          <a:spcPct val="115000"/>
                        </a:lnSpc>
                        <a:spcBef>
                          <a:spcPts val="0"/>
                        </a:spcBef>
                        <a:spcAft>
                          <a:spcPts val="0"/>
                        </a:spcAft>
                      </a:pPr>
                      <a:r>
                        <a:rPr lang="en-US" sz="2400" dirty="0">
                          <a:effectLst/>
                          <a:latin typeface="+mj-lt"/>
                        </a:rPr>
                        <a:t> </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mj-lt"/>
                        </a:rPr>
                        <a:t>Fall</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mj-lt"/>
                        </a:rPr>
                        <a:t>Winter</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mj-lt"/>
                        </a:rPr>
                        <a:t>Spring</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tc>
              </a:tr>
              <a:tr h="435116">
                <a:tc>
                  <a:txBody>
                    <a:bodyPr/>
                    <a:lstStyle/>
                    <a:p>
                      <a:pPr algn="l">
                        <a:lnSpc>
                          <a:spcPct val="115000"/>
                        </a:lnSpc>
                      </a:pPr>
                      <a:endParaRPr lang="en-US" sz="2400">
                        <a:effectLst/>
                        <a:latin typeface="+mj-lt"/>
                      </a:endParaRPr>
                    </a:p>
                  </a:txBody>
                  <a:tcPr marL="68580" marR="68580" marT="0" marB="0" anchor="b"/>
                </a:tc>
                <a:tc gridSpan="3">
                  <a:txBody>
                    <a:bodyPr/>
                    <a:lstStyle/>
                    <a:p>
                      <a:pPr marL="0" marR="0" algn="ctr">
                        <a:lnSpc>
                          <a:spcPct val="115000"/>
                        </a:lnSpc>
                        <a:spcBef>
                          <a:spcPts val="0"/>
                        </a:spcBef>
                        <a:spcAft>
                          <a:spcPts val="0"/>
                        </a:spcAft>
                      </a:pPr>
                      <a:r>
                        <a:rPr lang="en-US" sz="2400" dirty="0">
                          <a:effectLst/>
                          <a:latin typeface="+mj-lt"/>
                        </a:rPr>
                        <a:t>Lower Elementary (1-2</a:t>
                      </a:r>
                      <a:r>
                        <a:rPr lang="en-US" sz="2400" dirty="0" smtClean="0">
                          <a:effectLst/>
                          <a:latin typeface="+mj-lt"/>
                        </a:rPr>
                        <a:t>)</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r>
              <a:tr h="395561">
                <a:tc>
                  <a:txBody>
                    <a:bodyPr/>
                    <a:lstStyle/>
                    <a:p>
                      <a:pPr marL="0" marR="0" algn="l">
                        <a:lnSpc>
                          <a:spcPct val="115000"/>
                        </a:lnSpc>
                        <a:spcBef>
                          <a:spcPts val="0"/>
                        </a:spcBef>
                        <a:spcAft>
                          <a:spcPts val="0"/>
                        </a:spcAft>
                      </a:pPr>
                      <a:r>
                        <a:rPr lang="en-US" sz="2400">
                          <a:effectLst/>
                          <a:latin typeface="+mj-lt"/>
                        </a:rPr>
                        <a:t>Composite cut score</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280670" marR="0" algn="l">
                        <a:lnSpc>
                          <a:spcPct val="115000"/>
                        </a:lnSpc>
                        <a:spcBef>
                          <a:spcPts val="0"/>
                        </a:spcBef>
                        <a:spcAft>
                          <a:spcPts val="0"/>
                        </a:spcAft>
                      </a:pPr>
                      <a:r>
                        <a:rPr lang="en-US" sz="2400" dirty="0" smtClean="0">
                          <a:effectLst/>
                          <a:latin typeface="+mj-lt"/>
                        </a:rPr>
                        <a:t>   26.2</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mj-lt"/>
                        </a:rPr>
                        <a:t>26.4</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mj-lt"/>
                        </a:rPr>
                        <a:t>26.5</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tc>
              </a:tr>
              <a:tr h="435116">
                <a:tc>
                  <a:txBody>
                    <a:bodyPr/>
                    <a:lstStyle/>
                    <a:p>
                      <a:pPr algn="l">
                        <a:lnSpc>
                          <a:spcPct val="115000"/>
                        </a:lnSpc>
                      </a:pPr>
                      <a:endParaRPr lang="en-US" sz="2400">
                        <a:effectLst/>
                        <a:latin typeface="+mj-lt"/>
                      </a:endParaRPr>
                    </a:p>
                  </a:txBody>
                  <a:tcPr marL="68580" marR="68580" marT="0" marB="0" anchor="b"/>
                </a:tc>
                <a:tc gridSpan="3">
                  <a:txBody>
                    <a:bodyPr/>
                    <a:lstStyle/>
                    <a:p>
                      <a:pPr marL="0" marR="0" algn="ctr">
                        <a:lnSpc>
                          <a:spcPct val="115000"/>
                        </a:lnSpc>
                        <a:spcBef>
                          <a:spcPts val="0"/>
                        </a:spcBef>
                        <a:spcAft>
                          <a:spcPts val="0"/>
                        </a:spcAft>
                      </a:pPr>
                      <a:r>
                        <a:rPr lang="en-US" sz="2400" dirty="0">
                          <a:effectLst/>
                          <a:latin typeface="+mj-lt"/>
                        </a:rPr>
                        <a:t>Upper Elementary (4-5</a:t>
                      </a:r>
                      <a:r>
                        <a:rPr lang="en-US" sz="2400" dirty="0" smtClean="0">
                          <a:effectLst/>
                          <a:latin typeface="+mj-lt"/>
                        </a:rPr>
                        <a:t>)</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r>
              <a:tr h="395561">
                <a:tc>
                  <a:txBody>
                    <a:bodyPr/>
                    <a:lstStyle/>
                    <a:p>
                      <a:pPr marL="0" marR="0" algn="l">
                        <a:lnSpc>
                          <a:spcPct val="115000"/>
                        </a:lnSpc>
                        <a:spcBef>
                          <a:spcPts val="0"/>
                        </a:spcBef>
                        <a:spcAft>
                          <a:spcPts val="0"/>
                        </a:spcAft>
                      </a:pPr>
                      <a:r>
                        <a:rPr lang="en-US" sz="2400">
                          <a:effectLst/>
                          <a:latin typeface="+mj-lt"/>
                        </a:rPr>
                        <a:t>Composite cut score</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mj-lt"/>
                        </a:rPr>
                        <a:t>27.3</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mj-lt"/>
                        </a:rPr>
                        <a:t>26.8</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mj-lt"/>
                        </a:rPr>
                        <a:t>27.8</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tc>
              </a:tr>
              <a:tr h="435116">
                <a:tc>
                  <a:txBody>
                    <a:bodyPr/>
                    <a:lstStyle/>
                    <a:p>
                      <a:pPr algn="l">
                        <a:lnSpc>
                          <a:spcPct val="115000"/>
                        </a:lnSpc>
                      </a:pPr>
                      <a:endParaRPr lang="en-US" sz="2400">
                        <a:effectLst/>
                        <a:latin typeface="+mj-lt"/>
                      </a:endParaRPr>
                    </a:p>
                  </a:txBody>
                  <a:tcPr marL="68580" marR="68580" marT="0" marB="0" anchor="ctr"/>
                </a:tc>
                <a:tc gridSpan="3">
                  <a:txBody>
                    <a:bodyPr/>
                    <a:lstStyle/>
                    <a:p>
                      <a:pPr marL="0" marR="0" algn="ctr">
                        <a:lnSpc>
                          <a:spcPct val="115000"/>
                        </a:lnSpc>
                        <a:spcBef>
                          <a:spcPts val="0"/>
                        </a:spcBef>
                        <a:spcAft>
                          <a:spcPts val="0"/>
                        </a:spcAft>
                      </a:pPr>
                      <a:r>
                        <a:rPr lang="en-US" sz="2400" dirty="0">
                          <a:effectLst/>
                          <a:latin typeface="+mj-lt"/>
                        </a:rPr>
                        <a:t>Middle School (7-8</a:t>
                      </a:r>
                      <a:r>
                        <a:rPr lang="en-US" sz="2400" dirty="0" smtClean="0">
                          <a:effectLst/>
                          <a:latin typeface="+mj-lt"/>
                        </a:rPr>
                        <a:t>)</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r>
              <a:tr h="395561">
                <a:tc>
                  <a:txBody>
                    <a:bodyPr/>
                    <a:lstStyle/>
                    <a:p>
                      <a:pPr marL="0" marR="0" algn="l">
                        <a:lnSpc>
                          <a:spcPct val="115000"/>
                        </a:lnSpc>
                        <a:spcBef>
                          <a:spcPts val="0"/>
                        </a:spcBef>
                        <a:spcAft>
                          <a:spcPts val="0"/>
                        </a:spcAft>
                      </a:pPr>
                      <a:r>
                        <a:rPr lang="en-US" sz="2400">
                          <a:effectLst/>
                          <a:latin typeface="+mj-lt"/>
                        </a:rPr>
                        <a:t>Composite cut score</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mj-lt"/>
                        </a:rPr>
                        <a:t>27.5</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mj-lt"/>
                        </a:rPr>
                        <a:t>28.2</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mj-lt"/>
                        </a:rPr>
                        <a:t>28.1</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6" name="TextBox 5"/>
          <p:cNvSpPr txBox="1"/>
          <p:nvPr/>
        </p:nvSpPr>
        <p:spPr>
          <a:xfrm>
            <a:off x="8474298" y="360797"/>
            <a:ext cx="3541690" cy="1446550"/>
          </a:xfrm>
          <a:prstGeom prst="rect">
            <a:avLst/>
          </a:prstGeom>
          <a:noFill/>
        </p:spPr>
        <p:txBody>
          <a:bodyPr wrap="square" rtlCol="0">
            <a:spAutoFit/>
          </a:bodyPr>
          <a:lstStyle/>
          <a:p>
            <a:r>
              <a:rPr lang="en-US" sz="4400" dirty="0" smtClean="0">
                <a:ln w="0"/>
                <a:solidFill>
                  <a:schemeClr val="accent1"/>
                </a:solidFill>
                <a:effectLst>
                  <a:outerShdw blurRad="38100" dist="25400" dir="5400000" algn="ctr" rotWithShape="0">
                    <a:srgbClr val="6E747A">
                      <a:alpha val="43000"/>
                    </a:srgbClr>
                  </a:outerShdw>
                </a:effectLst>
              </a:rPr>
              <a:t>Strengths</a:t>
            </a:r>
          </a:p>
          <a:p>
            <a:r>
              <a:rPr lang="en-US" sz="4400" dirty="0" smtClean="0">
                <a:ln w="0"/>
                <a:solidFill>
                  <a:schemeClr val="accent1"/>
                </a:solidFill>
                <a:effectLst>
                  <a:outerShdw blurRad="38100" dist="25400" dir="5400000" algn="ctr" rotWithShape="0">
                    <a:srgbClr val="6E747A">
                      <a:alpha val="43000"/>
                    </a:srgbClr>
                  </a:outerShdw>
                </a:effectLst>
              </a:rPr>
              <a:t>Weaknesses</a:t>
            </a:r>
            <a:endParaRPr lang="en-US" sz="4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5768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Criterion Referenced Rating Scale</a:t>
            </a:r>
            <a:endParaRPr lang="en-US" dirty="0"/>
          </a:p>
        </p:txBody>
      </p:sp>
      <p:sp>
        <p:nvSpPr>
          <p:cNvPr id="63491" name="Content Placeholder 2"/>
          <p:cNvSpPr>
            <a:spLocks noGrp="1"/>
          </p:cNvSpPr>
          <p:nvPr>
            <p:ph sz="quarter" idx="1"/>
          </p:nvPr>
        </p:nvSpPr>
        <p:spPr/>
        <p:txBody>
          <a:bodyPr/>
          <a:lstStyle/>
          <a:p>
            <a:r>
              <a:rPr lang="en-US" altLang="en-US" smtClean="0"/>
              <a:t>Student Risk Screening Scale (Drummond, 1994)</a:t>
            </a:r>
          </a:p>
          <a:p>
            <a:pPr lvl="1"/>
            <a:r>
              <a:rPr lang="en-US" altLang="en-US" smtClean="0"/>
              <a:t>Primarily validated K-6 but evidence to support 7-12</a:t>
            </a:r>
          </a:p>
          <a:p>
            <a:pPr lvl="1"/>
            <a:r>
              <a:rPr lang="en-US" altLang="en-US" smtClean="0"/>
              <a:t>7 indicators of antisocial behavior rated on 4-point scale</a:t>
            </a:r>
          </a:p>
          <a:p>
            <a:pPr lvl="1"/>
            <a:r>
              <a:rPr lang="en-US" altLang="en-US" smtClean="0"/>
              <a:t>Completed only by teachers</a:t>
            </a:r>
          </a:p>
          <a:p>
            <a:pPr lvl="1"/>
            <a:r>
              <a:rPr lang="en-US" altLang="en-US" smtClean="0"/>
              <a:t>Requires 10-15 minutes per class</a:t>
            </a:r>
          </a:p>
          <a:p>
            <a:pPr lvl="1"/>
            <a:r>
              <a:rPr lang="en-US" altLang="en-US" smtClean="0"/>
              <a:t>Available for free online</a:t>
            </a:r>
          </a:p>
          <a:p>
            <a:pPr lvl="1"/>
            <a:r>
              <a:rPr lang="en-US" altLang="en-US" smtClean="0"/>
              <a:t>No accompanying intervention materials</a:t>
            </a:r>
          </a:p>
          <a:p>
            <a:r>
              <a:rPr lang="en-US" altLang="en-US" smtClean="0"/>
              <a:t>More recent expansion by Lane and colleagues to include internalizing and externalizing scale</a:t>
            </a:r>
          </a:p>
          <a:p>
            <a:endParaRPr lang="en-US" altLang="en-US" smtClean="0"/>
          </a:p>
        </p:txBody>
      </p:sp>
    </p:spTree>
    <p:extLst>
      <p:ext uri="{BB962C8B-B14F-4D97-AF65-F5344CB8AC3E}">
        <p14:creationId xmlns:p14="http://schemas.microsoft.com/office/powerpoint/2010/main" val="2620816631"/>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Risk </a:t>
            </a:r>
            <a:r>
              <a:rPr lang="en-US" dirty="0"/>
              <a:t>S</a:t>
            </a:r>
            <a:r>
              <a:rPr lang="en-US" dirty="0" smtClean="0"/>
              <a:t>creening </a:t>
            </a:r>
            <a:r>
              <a:rPr lang="en-US" dirty="0"/>
              <a:t>S</a:t>
            </a:r>
            <a:r>
              <a:rPr lang="en-US" dirty="0" smtClean="0"/>
              <a:t>cale</a:t>
            </a:r>
            <a:endParaRPr lang="en-US" dirty="0"/>
          </a:p>
        </p:txBody>
      </p:sp>
      <p:graphicFrame>
        <p:nvGraphicFramePr>
          <p:cNvPr id="4" name="Table 3"/>
          <p:cNvGraphicFramePr>
            <a:graphicFrameLocks noGrp="1"/>
          </p:cNvGraphicFramePr>
          <p:nvPr/>
        </p:nvGraphicFramePr>
        <p:xfrm>
          <a:off x="1584326" y="3624264"/>
          <a:ext cx="8915403" cy="2686051"/>
        </p:xfrm>
        <a:graphic>
          <a:graphicData uri="http://schemas.openxmlformats.org/drawingml/2006/table">
            <a:tbl>
              <a:tblPr firstRow="1" firstCol="1" lastRow="1" lastCol="1" bandRow="1" bandCol="1"/>
              <a:tblGrid>
                <a:gridCol w="1341255"/>
                <a:gridCol w="716145"/>
                <a:gridCol w="966999"/>
                <a:gridCol w="841572"/>
                <a:gridCol w="858429"/>
                <a:gridCol w="914400"/>
                <a:gridCol w="838200"/>
                <a:gridCol w="1066800"/>
                <a:gridCol w="609600"/>
                <a:gridCol w="762003"/>
              </a:tblGrid>
              <a:tr h="853537">
                <a:tc>
                  <a:txBody>
                    <a:bodyPr/>
                    <a:lstStyle/>
                    <a:p>
                      <a:pPr marL="0" marR="0" algn="ctr">
                        <a:spcBef>
                          <a:spcPts val="0"/>
                        </a:spcBef>
                        <a:spcAft>
                          <a:spcPts val="0"/>
                        </a:spcAft>
                      </a:pPr>
                      <a:r>
                        <a:rPr lang="en-US" sz="1400" dirty="0">
                          <a:effectLst/>
                          <a:latin typeface="Arial"/>
                          <a:ea typeface="Times New Roman"/>
                        </a:rPr>
                        <a:t>Student Name</a:t>
                      </a:r>
                      <a:endParaRPr lang="en-US" sz="1400" dirty="0">
                        <a:effectLst/>
                        <a:latin typeface="Times New Roman"/>
                        <a:ea typeface="Times New Roman"/>
                      </a:endParaRPr>
                    </a:p>
                  </a:txBody>
                  <a:tcPr marL="58506" marR="58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400" dirty="0">
                          <a:effectLst/>
                          <a:latin typeface="Arial"/>
                          <a:ea typeface="Times New Roman"/>
                        </a:rPr>
                        <a:t>Steal</a:t>
                      </a:r>
                      <a:endParaRPr lang="en-US" sz="1400" dirty="0">
                        <a:effectLst/>
                        <a:latin typeface="Times New Roman"/>
                        <a:ea typeface="Times New Roman"/>
                      </a:endParaRPr>
                    </a:p>
                  </a:txBody>
                  <a:tcPr marL="58506" marR="58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400" dirty="0">
                          <a:effectLst/>
                          <a:latin typeface="Arial"/>
                          <a:ea typeface="Times New Roman"/>
                        </a:rPr>
                        <a:t>Lie,</a:t>
                      </a:r>
                      <a:endParaRPr lang="en-US" sz="1400" dirty="0">
                        <a:effectLst/>
                        <a:latin typeface="Times New Roman"/>
                        <a:ea typeface="Times New Roman"/>
                      </a:endParaRPr>
                    </a:p>
                    <a:p>
                      <a:pPr marL="0" marR="0" algn="ctr">
                        <a:spcBef>
                          <a:spcPts val="0"/>
                        </a:spcBef>
                        <a:spcAft>
                          <a:spcPts val="0"/>
                        </a:spcAft>
                      </a:pPr>
                      <a:r>
                        <a:rPr lang="en-US" sz="1400" dirty="0">
                          <a:effectLst/>
                          <a:latin typeface="Arial"/>
                          <a:ea typeface="Times New Roman"/>
                        </a:rPr>
                        <a:t>Cheat, Sneak</a:t>
                      </a:r>
                      <a:endParaRPr lang="en-US" sz="1400" dirty="0">
                        <a:effectLst/>
                        <a:latin typeface="Times New Roman"/>
                        <a:ea typeface="Times New Roman"/>
                      </a:endParaRPr>
                    </a:p>
                  </a:txBody>
                  <a:tcPr marL="58506" marR="58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400" dirty="0">
                          <a:effectLst/>
                          <a:latin typeface="Arial"/>
                          <a:ea typeface="Times New Roman"/>
                        </a:rPr>
                        <a:t>Behavior Problem</a:t>
                      </a:r>
                      <a:endParaRPr lang="en-US" sz="1400" dirty="0">
                        <a:effectLst/>
                        <a:latin typeface="Times New Roman"/>
                        <a:ea typeface="Times New Roman"/>
                      </a:endParaRPr>
                    </a:p>
                  </a:txBody>
                  <a:tcPr marL="58506" marR="58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400" dirty="0">
                          <a:effectLst/>
                          <a:latin typeface="Arial"/>
                          <a:ea typeface="Times New Roman"/>
                        </a:rPr>
                        <a:t>Peer Rejection</a:t>
                      </a:r>
                      <a:endParaRPr lang="en-US" sz="1400" dirty="0">
                        <a:effectLst/>
                        <a:latin typeface="Times New Roman"/>
                        <a:ea typeface="Times New Roman"/>
                      </a:endParaRPr>
                    </a:p>
                  </a:txBody>
                  <a:tcPr marL="58506" marR="58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400" dirty="0">
                          <a:effectLst/>
                          <a:latin typeface="Arial"/>
                          <a:ea typeface="Times New Roman"/>
                        </a:rPr>
                        <a:t>Low Academic Achieve-</a:t>
                      </a:r>
                      <a:r>
                        <a:rPr lang="en-US" sz="1400" dirty="0" err="1">
                          <a:effectLst/>
                          <a:latin typeface="Arial"/>
                          <a:ea typeface="Times New Roman"/>
                        </a:rPr>
                        <a:t>ment</a:t>
                      </a:r>
                      <a:endParaRPr lang="en-US" sz="1400" dirty="0">
                        <a:effectLst/>
                        <a:latin typeface="Times New Roman"/>
                        <a:ea typeface="Times New Roman"/>
                      </a:endParaRPr>
                    </a:p>
                  </a:txBody>
                  <a:tcPr marL="58506" marR="58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400" dirty="0">
                          <a:effectLst/>
                          <a:latin typeface="Arial"/>
                          <a:ea typeface="Times New Roman"/>
                        </a:rPr>
                        <a:t>Negative Attitude</a:t>
                      </a:r>
                      <a:endParaRPr lang="en-US" sz="1400" dirty="0">
                        <a:effectLst/>
                        <a:latin typeface="Times New Roman"/>
                        <a:ea typeface="Times New Roman"/>
                      </a:endParaRPr>
                    </a:p>
                  </a:txBody>
                  <a:tcPr marL="58506" marR="58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400" dirty="0">
                          <a:effectLst/>
                          <a:latin typeface="Arial"/>
                          <a:ea typeface="Times New Roman"/>
                        </a:rPr>
                        <a:t>Aggressive Behavior</a:t>
                      </a:r>
                      <a:endParaRPr lang="en-US" sz="1400" dirty="0">
                        <a:effectLst/>
                        <a:latin typeface="Times New Roman"/>
                        <a:ea typeface="Times New Roman"/>
                      </a:endParaRPr>
                    </a:p>
                  </a:txBody>
                  <a:tcPr marL="58506" marR="58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400">
                          <a:effectLst/>
                          <a:latin typeface="Arial"/>
                          <a:ea typeface="Times New Roman"/>
                        </a:rPr>
                        <a:t> </a:t>
                      </a:r>
                      <a:endParaRPr lang="en-US" sz="1400">
                        <a:effectLst/>
                        <a:latin typeface="Times New Roman"/>
                        <a:ea typeface="Times New Roman"/>
                      </a:endParaRPr>
                    </a:p>
                    <a:p>
                      <a:pPr marL="0" marR="0" algn="ctr">
                        <a:spcBef>
                          <a:spcPts val="0"/>
                        </a:spcBef>
                        <a:spcAft>
                          <a:spcPts val="0"/>
                        </a:spcAft>
                      </a:pPr>
                      <a:r>
                        <a:rPr lang="en-US" sz="1400">
                          <a:effectLst/>
                          <a:latin typeface="Arial"/>
                          <a:ea typeface="Times New Roman"/>
                        </a:rPr>
                        <a:t>Total</a:t>
                      </a:r>
                      <a:endParaRPr lang="en-US" sz="1400">
                        <a:effectLst/>
                        <a:latin typeface="Times New Roman"/>
                        <a:ea typeface="Times New Roman"/>
                      </a:endParaRPr>
                    </a:p>
                    <a:p>
                      <a:pPr marL="0" marR="0" algn="ctr">
                        <a:spcBef>
                          <a:spcPts val="0"/>
                        </a:spcBef>
                        <a:spcAft>
                          <a:spcPts val="0"/>
                        </a:spcAft>
                      </a:pPr>
                      <a:r>
                        <a:rPr lang="en-US" sz="1400">
                          <a:effectLst/>
                          <a:latin typeface="Arial"/>
                          <a:ea typeface="Times New Roman"/>
                        </a:rPr>
                        <a:t>(0-21)</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400" dirty="0">
                          <a:effectLst/>
                          <a:latin typeface="Arial"/>
                          <a:ea typeface="Times New Roman"/>
                        </a:rPr>
                        <a:t> </a:t>
                      </a:r>
                      <a:endParaRPr lang="en-US" sz="1400" dirty="0">
                        <a:effectLst/>
                        <a:latin typeface="Times New Roman"/>
                        <a:ea typeface="Times New Roman"/>
                      </a:endParaRPr>
                    </a:p>
                    <a:p>
                      <a:pPr marL="0" marR="0" algn="ctr">
                        <a:spcBef>
                          <a:spcPts val="0"/>
                        </a:spcBef>
                        <a:spcAft>
                          <a:spcPts val="0"/>
                        </a:spcAft>
                      </a:pPr>
                      <a:r>
                        <a:rPr lang="en-US" sz="1400" dirty="0">
                          <a:effectLst/>
                          <a:latin typeface="Arial"/>
                          <a:ea typeface="Times New Roman"/>
                        </a:rPr>
                        <a:t>Risk</a:t>
                      </a:r>
                      <a:endParaRPr lang="en-US" sz="1400" dirty="0">
                        <a:effectLst/>
                        <a:latin typeface="Times New Roman"/>
                        <a:ea typeface="Times New Roman"/>
                      </a:endParaRPr>
                    </a:p>
                    <a:p>
                      <a:pPr marL="0" marR="0" algn="ctr">
                        <a:spcBef>
                          <a:spcPts val="0"/>
                        </a:spcBef>
                        <a:spcAft>
                          <a:spcPts val="0"/>
                        </a:spcAft>
                      </a:pPr>
                      <a:r>
                        <a:rPr lang="en-US" sz="1400" dirty="0">
                          <a:effectLst/>
                          <a:latin typeface="Arial"/>
                          <a:ea typeface="Times New Roman"/>
                        </a:rPr>
                        <a:t>(circle)</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284532">
                <a:tc>
                  <a:txBody>
                    <a:bodyPr/>
                    <a:lstStyle/>
                    <a:p>
                      <a:pPr marL="0" marR="0">
                        <a:spcBef>
                          <a:spcPts val="0"/>
                        </a:spcBef>
                        <a:spcAft>
                          <a:spcPts val="0"/>
                        </a:spcAft>
                      </a:pPr>
                      <a:r>
                        <a:rPr lang="en-US" sz="1400">
                          <a:effectLst/>
                          <a:latin typeface="Arial"/>
                          <a:ea typeface="Times New Roman"/>
                        </a:rPr>
                        <a:t>1.</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dirty="0">
                          <a:effectLst/>
                          <a:latin typeface="Arial"/>
                          <a:ea typeface="Times New Roman"/>
                        </a:rPr>
                        <a:t> </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dirty="0">
                          <a:effectLst/>
                          <a:latin typeface="Arial"/>
                          <a:ea typeface="Times New Roman"/>
                        </a:rPr>
                        <a:t> </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400">
                          <a:effectLst/>
                          <a:latin typeface="Arial"/>
                          <a:ea typeface="Times New Roman"/>
                        </a:rPr>
                        <a:t>L  M  H</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257997">
                <a:tc>
                  <a:txBody>
                    <a:bodyPr/>
                    <a:lstStyle/>
                    <a:p>
                      <a:pPr marL="0" marR="0">
                        <a:spcBef>
                          <a:spcPts val="0"/>
                        </a:spcBef>
                        <a:spcAft>
                          <a:spcPts val="0"/>
                        </a:spcAft>
                      </a:pPr>
                      <a:r>
                        <a:rPr lang="en-US" sz="1400">
                          <a:effectLst/>
                          <a:latin typeface="Arial"/>
                          <a:ea typeface="Times New Roman"/>
                        </a:rPr>
                        <a:t>2.</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dirty="0">
                          <a:effectLst/>
                          <a:latin typeface="Arial"/>
                          <a:ea typeface="Times New Roman"/>
                        </a:rPr>
                        <a:t> </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dirty="0">
                          <a:effectLst/>
                          <a:latin typeface="Arial"/>
                          <a:ea typeface="Times New Roman"/>
                        </a:rPr>
                        <a:t> </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400">
                          <a:effectLst/>
                          <a:latin typeface="Arial"/>
                          <a:ea typeface="Times New Roman"/>
                        </a:rPr>
                        <a:t>L  M  H</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257997">
                <a:tc>
                  <a:txBody>
                    <a:bodyPr/>
                    <a:lstStyle/>
                    <a:p>
                      <a:pPr marL="0" marR="0">
                        <a:spcBef>
                          <a:spcPts val="0"/>
                        </a:spcBef>
                        <a:spcAft>
                          <a:spcPts val="0"/>
                        </a:spcAft>
                      </a:pPr>
                      <a:r>
                        <a:rPr lang="en-US" sz="1400">
                          <a:effectLst/>
                          <a:latin typeface="Arial"/>
                          <a:ea typeface="Times New Roman"/>
                        </a:rPr>
                        <a:t>3.</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dirty="0">
                          <a:effectLst/>
                          <a:latin typeface="Arial"/>
                          <a:ea typeface="Times New Roman"/>
                        </a:rPr>
                        <a:t> </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400">
                          <a:effectLst/>
                          <a:latin typeface="Arial"/>
                          <a:ea typeface="Times New Roman"/>
                        </a:rPr>
                        <a:t>L  M  H</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257997">
                <a:tc>
                  <a:txBody>
                    <a:bodyPr/>
                    <a:lstStyle/>
                    <a:p>
                      <a:pPr marL="0" marR="0">
                        <a:spcBef>
                          <a:spcPts val="0"/>
                        </a:spcBef>
                        <a:spcAft>
                          <a:spcPts val="0"/>
                        </a:spcAft>
                      </a:pPr>
                      <a:r>
                        <a:rPr lang="en-US" sz="1400">
                          <a:effectLst/>
                          <a:latin typeface="Arial"/>
                          <a:ea typeface="Times New Roman"/>
                        </a:rPr>
                        <a:t>4.</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dirty="0">
                          <a:effectLst/>
                          <a:latin typeface="Arial"/>
                          <a:ea typeface="Times New Roman"/>
                        </a:rPr>
                        <a:t> </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400" dirty="0">
                          <a:effectLst/>
                          <a:latin typeface="Arial"/>
                          <a:ea typeface="Times New Roman"/>
                        </a:rPr>
                        <a:t>L  M  H</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257997">
                <a:tc>
                  <a:txBody>
                    <a:bodyPr/>
                    <a:lstStyle/>
                    <a:p>
                      <a:pPr marL="0" marR="0">
                        <a:spcBef>
                          <a:spcPts val="0"/>
                        </a:spcBef>
                        <a:spcAft>
                          <a:spcPts val="0"/>
                        </a:spcAft>
                      </a:pPr>
                      <a:r>
                        <a:rPr lang="en-US" sz="1400" dirty="0">
                          <a:effectLst/>
                          <a:latin typeface="Arial"/>
                          <a:ea typeface="Times New Roman"/>
                        </a:rPr>
                        <a:t>5.</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dirty="0">
                          <a:effectLst/>
                          <a:latin typeface="Arial"/>
                          <a:ea typeface="Times New Roman"/>
                        </a:rPr>
                        <a:t> </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dirty="0">
                          <a:effectLst/>
                          <a:latin typeface="Arial"/>
                          <a:ea typeface="Times New Roman"/>
                        </a:rPr>
                        <a:t> </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400">
                          <a:effectLst/>
                          <a:latin typeface="Arial"/>
                          <a:ea typeface="Times New Roman"/>
                        </a:rPr>
                        <a:t>L  M  H</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257997">
                <a:tc>
                  <a:txBody>
                    <a:bodyPr/>
                    <a:lstStyle/>
                    <a:p>
                      <a:pPr marL="0" marR="0">
                        <a:spcBef>
                          <a:spcPts val="0"/>
                        </a:spcBef>
                        <a:spcAft>
                          <a:spcPts val="0"/>
                        </a:spcAft>
                      </a:pPr>
                      <a:r>
                        <a:rPr lang="en-US" sz="1400" dirty="0">
                          <a:effectLst/>
                          <a:latin typeface="Arial"/>
                          <a:ea typeface="Times New Roman"/>
                        </a:rPr>
                        <a:t>6.</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dirty="0">
                          <a:effectLst/>
                          <a:latin typeface="Arial"/>
                          <a:ea typeface="Times New Roman"/>
                        </a:rPr>
                        <a:t> </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dirty="0">
                          <a:effectLst/>
                          <a:latin typeface="Arial"/>
                          <a:ea typeface="Times New Roman"/>
                        </a:rPr>
                        <a:t> </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dirty="0">
                          <a:effectLst/>
                          <a:latin typeface="Arial"/>
                          <a:ea typeface="Times New Roman"/>
                        </a:rPr>
                        <a:t> </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dirty="0">
                          <a:effectLst/>
                          <a:latin typeface="Arial"/>
                          <a:ea typeface="Times New Roman"/>
                        </a:rPr>
                        <a:t> </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400">
                          <a:effectLst/>
                          <a:latin typeface="Arial"/>
                          <a:ea typeface="Times New Roman"/>
                        </a:rPr>
                        <a:t>L  M  H</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257997">
                <a:tc>
                  <a:txBody>
                    <a:bodyPr/>
                    <a:lstStyle/>
                    <a:p>
                      <a:pPr marL="0" marR="0">
                        <a:spcBef>
                          <a:spcPts val="0"/>
                        </a:spcBef>
                        <a:spcAft>
                          <a:spcPts val="0"/>
                        </a:spcAft>
                      </a:pPr>
                      <a:r>
                        <a:rPr lang="en-US" sz="1400">
                          <a:effectLst/>
                          <a:latin typeface="Arial"/>
                          <a:ea typeface="Times New Roman"/>
                        </a:rPr>
                        <a:t>7.</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dirty="0">
                          <a:effectLst/>
                          <a:latin typeface="Arial"/>
                          <a:ea typeface="Times New Roman"/>
                        </a:rPr>
                        <a:t> </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dirty="0">
                          <a:effectLst/>
                          <a:latin typeface="Arial"/>
                          <a:ea typeface="Times New Roman"/>
                        </a:rPr>
                        <a:t> </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dirty="0">
                          <a:effectLst/>
                          <a:latin typeface="Arial"/>
                          <a:ea typeface="Times New Roman"/>
                        </a:rPr>
                        <a:t> </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a:effectLst/>
                          <a:latin typeface="Arial"/>
                          <a:ea typeface="Times New Roman"/>
                        </a:rPr>
                        <a:t> </a:t>
                      </a:r>
                      <a:endParaRPr lang="en-US" sz="140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400" dirty="0">
                          <a:effectLst/>
                          <a:latin typeface="Arial"/>
                          <a:ea typeface="Times New Roman"/>
                        </a:rPr>
                        <a:t> </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400" dirty="0">
                          <a:effectLst/>
                          <a:latin typeface="Arial"/>
                          <a:ea typeface="Times New Roman"/>
                        </a:rPr>
                        <a:t>L  M  H</a:t>
                      </a:r>
                      <a:endParaRPr lang="en-US" sz="1400" dirty="0">
                        <a:effectLst/>
                        <a:latin typeface="Times New Roman"/>
                        <a:ea typeface="Times New Roman"/>
                      </a:endParaRPr>
                    </a:p>
                  </a:txBody>
                  <a:tcPr marL="58506" marR="58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65640" name="Rectangle 1"/>
          <p:cNvSpPr>
            <a:spLocks noChangeArrowheads="1"/>
          </p:cNvSpPr>
          <p:nvPr/>
        </p:nvSpPr>
        <p:spPr bwMode="auto">
          <a:xfrm>
            <a:off x="1971675" y="1562101"/>
            <a:ext cx="77724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ea typeface="Times New Roman" panose="02020603050405020304" pitchFamily="18" charset="0"/>
                <a:cs typeface="Arial" panose="020B0604020202020204" pitchFamily="34" charset="0"/>
              </a:rPr>
              <a:t>Directions:</a:t>
            </a:r>
            <a:r>
              <a:rPr lang="en-US" altLang="en-US" sz="1600" dirty="0">
                <a:ea typeface="Times New Roman" panose="02020603050405020304" pitchFamily="18" charset="0"/>
                <a:cs typeface="Arial" panose="020B0604020202020204" pitchFamily="34" charset="0"/>
              </a:rPr>
              <a:t> Each classroom teacher will fill in the names of the students in alphabetical order (use additional sheets of this Scale as needed). Rate all of the students on each behavior using the following scale: 0=Never,  1=Rarely,  2=Occasionally,  3=Frequently. At the bottom of page 2, please summarize the number and percent of students in each risk category.</a:t>
            </a:r>
          </a:p>
          <a:p>
            <a:r>
              <a:rPr lang="en-US" altLang="en-US" sz="1600" dirty="0">
                <a:ea typeface="Times New Roman" panose="02020603050405020304" pitchFamily="18" charset="0"/>
                <a:cs typeface="Arial" panose="020B0604020202020204" pitchFamily="34" charset="0"/>
              </a:rPr>
              <a:t>The total scores range from 0 to 21, forming three risk categories:  </a:t>
            </a:r>
          </a:p>
          <a:p>
            <a:r>
              <a:rPr lang="en-US" altLang="en-US" sz="1600" dirty="0">
                <a:ea typeface="Times New Roman" panose="02020603050405020304" pitchFamily="18" charset="0"/>
                <a:cs typeface="Arial" panose="020B0604020202020204" pitchFamily="34" charset="0"/>
              </a:rPr>
              <a:t>(L) Low Risk  (0 to 3)   (M) Moderate Risk (4 to 8) 	(H) High Risk  (9 to 21) </a:t>
            </a:r>
          </a:p>
          <a:p>
            <a:r>
              <a:rPr lang="en-US" altLang="en-US" sz="1600" dirty="0">
                <a:ea typeface="Times New Roman" panose="02020603050405020304" pitchFamily="18" charset="0"/>
                <a:cs typeface="Arial" panose="020B0604020202020204" pitchFamily="34" charset="0"/>
              </a:rPr>
              <a:t> </a:t>
            </a:r>
          </a:p>
        </p:txBody>
      </p:sp>
      <p:sp>
        <p:nvSpPr>
          <p:cNvPr id="8" name="TextBox 7"/>
          <p:cNvSpPr txBox="1"/>
          <p:nvPr/>
        </p:nvSpPr>
        <p:spPr>
          <a:xfrm>
            <a:off x="8526633" y="115551"/>
            <a:ext cx="3541690" cy="1446550"/>
          </a:xfrm>
          <a:prstGeom prst="rect">
            <a:avLst/>
          </a:prstGeom>
          <a:noFill/>
        </p:spPr>
        <p:txBody>
          <a:bodyPr wrap="square" rtlCol="0">
            <a:spAutoFit/>
          </a:bodyPr>
          <a:lstStyle/>
          <a:p>
            <a:r>
              <a:rPr lang="en-US" sz="4400" dirty="0" smtClean="0">
                <a:ln w="0"/>
                <a:solidFill>
                  <a:schemeClr val="accent1"/>
                </a:solidFill>
                <a:effectLst>
                  <a:outerShdw blurRad="38100" dist="25400" dir="5400000" algn="ctr" rotWithShape="0">
                    <a:srgbClr val="6E747A">
                      <a:alpha val="43000"/>
                    </a:srgbClr>
                  </a:outerShdw>
                </a:effectLst>
              </a:rPr>
              <a:t>Strengths</a:t>
            </a:r>
          </a:p>
          <a:p>
            <a:r>
              <a:rPr lang="en-US" sz="4400" dirty="0" smtClean="0">
                <a:ln w="0"/>
                <a:solidFill>
                  <a:schemeClr val="accent1"/>
                </a:solidFill>
                <a:effectLst>
                  <a:outerShdw blurRad="38100" dist="25400" dir="5400000" algn="ctr" rotWithShape="0">
                    <a:srgbClr val="6E747A">
                      <a:alpha val="43000"/>
                    </a:srgbClr>
                  </a:outerShdw>
                </a:effectLst>
              </a:rPr>
              <a:t>Weaknesses</a:t>
            </a:r>
            <a:endParaRPr lang="en-US" sz="4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781075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Criterion Referenced Rating Scale</a:t>
            </a:r>
            <a:endParaRPr lang="en-US" dirty="0"/>
          </a:p>
        </p:txBody>
      </p:sp>
      <p:sp>
        <p:nvSpPr>
          <p:cNvPr id="77827" name="Content Placeholder 2"/>
          <p:cNvSpPr>
            <a:spLocks noGrp="1"/>
          </p:cNvSpPr>
          <p:nvPr>
            <p:ph sz="quarter" idx="1"/>
          </p:nvPr>
        </p:nvSpPr>
        <p:spPr/>
        <p:txBody>
          <a:bodyPr/>
          <a:lstStyle/>
          <a:p>
            <a:r>
              <a:rPr lang="en-US" altLang="en-US" dirty="0" smtClean="0"/>
              <a:t>SSIS Performance Screening Guide (Elliott &amp; Gresham, 2007)</a:t>
            </a:r>
          </a:p>
          <a:p>
            <a:pPr lvl="1"/>
            <a:r>
              <a:rPr lang="en-US" altLang="en-US" dirty="0" smtClean="0"/>
              <a:t>Preschool to Grade 12</a:t>
            </a:r>
          </a:p>
          <a:p>
            <a:pPr lvl="1"/>
            <a:r>
              <a:rPr lang="en-US" altLang="en-US" dirty="0" smtClean="0"/>
              <a:t>All students rated on 4 dimensions (Prosocial, Motivation to Learn, Reading Skills, Math Skills) </a:t>
            </a:r>
          </a:p>
          <a:p>
            <a:pPr lvl="1"/>
            <a:r>
              <a:rPr lang="en-US" altLang="en-US" dirty="0" smtClean="0"/>
              <a:t>Forms available for teachers </a:t>
            </a:r>
          </a:p>
          <a:p>
            <a:pPr lvl="1"/>
            <a:r>
              <a:rPr lang="en-US" altLang="en-US" dirty="0" smtClean="0"/>
              <a:t>25-30 minutes typically needed to screen a class</a:t>
            </a:r>
          </a:p>
          <a:p>
            <a:pPr lvl="1"/>
            <a:r>
              <a:rPr lang="en-US" altLang="en-US" dirty="0" smtClean="0"/>
              <a:t>$46 for package of 10 forms</a:t>
            </a:r>
          </a:p>
          <a:p>
            <a:pPr lvl="1"/>
            <a:r>
              <a:rPr lang="en-US" altLang="en-US" dirty="0" smtClean="0"/>
              <a:t>Online scoring available</a:t>
            </a:r>
          </a:p>
          <a:p>
            <a:pPr lvl="1"/>
            <a:r>
              <a:rPr lang="en-US" altLang="en-US" dirty="0" smtClean="0"/>
              <a:t>Links to SSIS Intervention Guide</a:t>
            </a:r>
          </a:p>
          <a:p>
            <a:endParaRPr lang="en-US" altLang="en-US" dirty="0" smtClean="0"/>
          </a:p>
        </p:txBody>
      </p:sp>
      <p:sp>
        <p:nvSpPr>
          <p:cNvPr id="6" name="TextBox 5"/>
          <p:cNvSpPr txBox="1"/>
          <p:nvPr/>
        </p:nvSpPr>
        <p:spPr>
          <a:xfrm>
            <a:off x="8650310" y="4583029"/>
            <a:ext cx="3541690" cy="1446550"/>
          </a:xfrm>
          <a:prstGeom prst="rect">
            <a:avLst/>
          </a:prstGeom>
          <a:noFill/>
        </p:spPr>
        <p:txBody>
          <a:bodyPr wrap="square" rtlCol="0">
            <a:spAutoFit/>
          </a:bodyPr>
          <a:lstStyle/>
          <a:p>
            <a:r>
              <a:rPr lang="en-US" sz="4400" dirty="0" smtClean="0">
                <a:ln w="0"/>
                <a:solidFill>
                  <a:schemeClr val="accent1"/>
                </a:solidFill>
                <a:effectLst>
                  <a:outerShdw blurRad="38100" dist="25400" dir="5400000" algn="ctr" rotWithShape="0">
                    <a:srgbClr val="6E747A">
                      <a:alpha val="43000"/>
                    </a:srgbClr>
                  </a:outerShdw>
                </a:effectLst>
              </a:rPr>
              <a:t>Strengths</a:t>
            </a:r>
          </a:p>
          <a:p>
            <a:r>
              <a:rPr lang="en-US" sz="4400" dirty="0" smtClean="0">
                <a:ln w="0"/>
                <a:solidFill>
                  <a:schemeClr val="accent1"/>
                </a:solidFill>
                <a:effectLst>
                  <a:outerShdw blurRad="38100" dist="25400" dir="5400000" algn="ctr" rotWithShape="0">
                    <a:srgbClr val="6E747A">
                      <a:alpha val="43000"/>
                    </a:srgbClr>
                  </a:outerShdw>
                </a:effectLst>
              </a:rPr>
              <a:t>Weaknesses</a:t>
            </a:r>
            <a:endParaRPr lang="en-US" sz="4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357916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Screening for Behavioral Disorders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414731697"/>
              </p:ext>
            </p:extLst>
          </p:nvPr>
        </p:nvGraphicFramePr>
        <p:xfrm>
          <a:off x="1341438" y="1901825"/>
          <a:ext cx="7738597" cy="412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650310" y="2202685"/>
            <a:ext cx="3541690" cy="1446550"/>
          </a:xfrm>
          <a:prstGeom prst="rect">
            <a:avLst/>
          </a:prstGeom>
          <a:noFill/>
        </p:spPr>
        <p:txBody>
          <a:bodyPr wrap="square" rtlCol="0">
            <a:spAutoFit/>
          </a:bodyPr>
          <a:lstStyle/>
          <a:p>
            <a:r>
              <a:rPr lang="en-US" sz="4400" dirty="0" smtClean="0">
                <a:ln w="0"/>
                <a:solidFill>
                  <a:schemeClr val="accent1"/>
                </a:solidFill>
                <a:effectLst>
                  <a:outerShdw blurRad="38100" dist="25400" dir="5400000" algn="ctr" rotWithShape="0">
                    <a:srgbClr val="6E747A">
                      <a:alpha val="43000"/>
                    </a:srgbClr>
                  </a:outerShdw>
                </a:effectLst>
              </a:rPr>
              <a:t>Strengths</a:t>
            </a:r>
          </a:p>
          <a:p>
            <a:r>
              <a:rPr lang="en-US" sz="4400" dirty="0" smtClean="0">
                <a:ln w="0"/>
                <a:solidFill>
                  <a:schemeClr val="accent1"/>
                </a:solidFill>
                <a:effectLst>
                  <a:outerShdw blurRad="38100" dist="25400" dir="5400000" algn="ctr" rotWithShape="0">
                    <a:srgbClr val="6E747A">
                      <a:alpha val="43000"/>
                    </a:srgbClr>
                  </a:outerShdw>
                </a:effectLst>
              </a:rPr>
              <a:t>Weaknesses</a:t>
            </a:r>
            <a:endParaRPr lang="en-US" sz="4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76765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Variety of different screening options exists, each with different strengths and weaknesses</a:t>
            </a:r>
          </a:p>
          <a:p>
            <a:r>
              <a:rPr lang="en-US" dirty="0" smtClean="0"/>
              <a:t>Think about contextual fit, defensibility, &amp; logistics</a:t>
            </a:r>
          </a:p>
          <a:p>
            <a:pPr lvl="1"/>
            <a:r>
              <a:rPr lang="en-US" dirty="0" smtClean="0"/>
              <a:t>What indicators of student functioning are most meaningful given your population?</a:t>
            </a:r>
          </a:p>
          <a:p>
            <a:pPr lvl="1"/>
            <a:r>
              <a:rPr lang="en-US" dirty="0" smtClean="0"/>
              <a:t>Strong evidence for reliability and validity of scores?</a:t>
            </a:r>
          </a:p>
          <a:p>
            <a:pPr lvl="1"/>
            <a:r>
              <a:rPr lang="en-US" dirty="0" smtClean="0"/>
              <a:t>Feasibility? Acceptability?</a:t>
            </a:r>
          </a:p>
          <a:p>
            <a:pPr lvl="1"/>
            <a:r>
              <a:rPr lang="en-US" dirty="0" smtClean="0"/>
              <a:t>How will these data inform intervention provision?</a:t>
            </a:r>
          </a:p>
          <a:p>
            <a:endParaRPr lang="en-US" dirty="0"/>
          </a:p>
        </p:txBody>
      </p:sp>
      <p:pic>
        <p:nvPicPr>
          <p:cNvPr id="1028" name="Picture 4" descr="thinker%20clipart"/>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66245" y="3599645"/>
            <a:ext cx="22288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73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Screening Considerations</a:t>
            </a:r>
            <a:endParaRPr lang="en-US" dirty="0"/>
          </a:p>
        </p:txBody>
      </p:sp>
      <p:sp>
        <p:nvSpPr>
          <p:cNvPr id="2" name="Subtitle 1"/>
          <p:cNvSpPr>
            <a:spLocks noGrp="1"/>
          </p:cNvSpPr>
          <p:nvPr>
            <p:ph type="subTitle" idx="1"/>
          </p:nvPr>
        </p:nvSpPr>
        <p:spPr/>
        <p:txBody>
          <a:bodyPr/>
          <a:lstStyle/>
          <a:p>
            <a:endParaRPr lang="en-US"/>
          </a:p>
        </p:txBody>
      </p:sp>
      <p:cxnSp>
        <p:nvCxnSpPr>
          <p:cNvPr id="4" name="Straight Connector 3"/>
          <p:cNvCxnSpPr/>
          <p:nvPr/>
        </p:nvCxnSpPr>
        <p:spPr>
          <a:xfrm>
            <a:off x="0" y="2346821"/>
            <a:ext cx="12192000" cy="12700"/>
          </a:xfrm>
          <a:prstGeom prst="line">
            <a:avLst/>
          </a:prstGeom>
          <a:ln w="47625">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4618848"/>
            <a:ext cx="12192000" cy="12700"/>
          </a:xfrm>
          <a:prstGeom prst="line">
            <a:avLst/>
          </a:prstGeom>
          <a:ln w="4762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81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Miller et al., 2015</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69520473"/>
              </p:ext>
            </p:extLst>
          </p:nvPr>
        </p:nvGraphicFramePr>
        <p:xfrm>
          <a:off x="1341120" y="1901824"/>
          <a:ext cx="10121077" cy="4127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526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1341119" y="1901952"/>
            <a:ext cx="9990909" cy="4127627"/>
          </a:xfrm>
        </p:spPr>
        <p:txBody>
          <a:bodyPr/>
          <a:lstStyle/>
          <a:p>
            <a:r>
              <a:rPr lang="en-US" dirty="0" smtClean="0"/>
              <a:t>Participants </a:t>
            </a:r>
            <a:r>
              <a:rPr lang="en-US" dirty="0"/>
              <a:t>will be able to identify a minimum of 5 different screening </a:t>
            </a:r>
            <a:r>
              <a:rPr lang="en-US" dirty="0" smtClean="0"/>
              <a:t>methods</a:t>
            </a:r>
          </a:p>
          <a:p>
            <a:r>
              <a:rPr lang="en-US" dirty="0" smtClean="0"/>
              <a:t>Participants </a:t>
            </a:r>
            <a:r>
              <a:rPr lang="en-US" dirty="0"/>
              <a:t>will be able to describe strengths and weaknesses associated with at least 3 different screening methods </a:t>
            </a:r>
            <a:endParaRPr lang="en-US" dirty="0" smtClean="0"/>
          </a:p>
          <a:p>
            <a:r>
              <a:rPr lang="en-US" dirty="0" smtClean="0"/>
              <a:t>Participants </a:t>
            </a:r>
            <a:r>
              <a:rPr lang="en-US" dirty="0"/>
              <a:t>will be able to identify factors impacting the number of times screenings should occur</a:t>
            </a:r>
          </a:p>
          <a:p>
            <a:endParaRPr lang="en-US" dirty="0"/>
          </a:p>
        </p:txBody>
      </p:sp>
      <p:pic>
        <p:nvPicPr>
          <p:cNvPr id="2052" name="Picture 4" descr="http://i.imgur.com/ryXJDFY.png"/>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9726125" y="4122903"/>
            <a:ext cx="2249510" cy="224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76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Essentials</a:t>
            </a:r>
            <a:endParaRPr lang="en-US" dirty="0"/>
          </a:p>
        </p:txBody>
      </p:sp>
      <p:sp>
        <p:nvSpPr>
          <p:cNvPr id="3" name="Content Placeholder 2"/>
          <p:cNvSpPr>
            <a:spLocks noGrp="1"/>
          </p:cNvSpPr>
          <p:nvPr>
            <p:ph sz="quarter" idx="1"/>
          </p:nvPr>
        </p:nvSpPr>
        <p:spPr>
          <a:xfrm>
            <a:off x="1341120" y="1901952"/>
            <a:ext cx="9509760" cy="4550363"/>
          </a:xfrm>
        </p:spPr>
        <p:txBody>
          <a:bodyPr>
            <a:normAutofit lnSpcReduction="10000"/>
          </a:bodyPr>
          <a:lstStyle/>
          <a:p>
            <a:pPr marL="45720" indent="0">
              <a:buNone/>
            </a:pPr>
            <a:r>
              <a:rPr lang="en-US" dirty="0" smtClean="0"/>
              <a:t>Ethical considerations (Chafouleas, </a:t>
            </a:r>
            <a:r>
              <a:rPr lang="en-US" dirty="0" err="1" smtClean="0"/>
              <a:t>Kilgus</a:t>
            </a:r>
            <a:r>
              <a:rPr lang="en-US" dirty="0" smtClean="0"/>
              <a:t>, &amp; Wallach, 2010)</a:t>
            </a:r>
          </a:p>
          <a:p>
            <a:r>
              <a:rPr lang="en-US" dirty="0" smtClean="0"/>
              <a:t>Must establish follow up procedures when children identified at risk</a:t>
            </a:r>
          </a:p>
          <a:p>
            <a:pPr lvl="1"/>
            <a:r>
              <a:rPr lang="en-US" dirty="0" smtClean="0"/>
              <a:t>Conduct more thorough assessment to verify problem</a:t>
            </a:r>
          </a:p>
          <a:p>
            <a:r>
              <a:rPr lang="en-US" dirty="0" smtClean="0"/>
              <a:t>Intervention/treatment options must be available to address identified concerns</a:t>
            </a:r>
          </a:p>
          <a:p>
            <a:r>
              <a:rPr lang="en-US" dirty="0" smtClean="0"/>
              <a:t>Consider district policies regarding parental consent</a:t>
            </a:r>
          </a:p>
          <a:p>
            <a:pPr lvl="1"/>
            <a:r>
              <a:rPr lang="en-US" dirty="0" smtClean="0"/>
              <a:t>Active?</a:t>
            </a:r>
            <a:endParaRPr lang="en-US" dirty="0"/>
          </a:p>
          <a:p>
            <a:pPr lvl="1"/>
            <a:r>
              <a:rPr lang="en-US" dirty="0" smtClean="0"/>
              <a:t>Passive?</a:t>
            </a:r>
          </a:p>
          <a:p>
            <a:pPr lvl="1"/>
            <a:r>
              <a:rPr lang="en-US" dirty="0" smtClean="0"/>
              <a:t>None?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2631" y="4186060"/>
            <a:ext cx="3859369" cy="2467423"/>
          </a:xfrm>
          <a:prstGeom prst="rect">
            <a:avLst/>
          </a:prstGeom>
        </p:spPr>
      </p:pic>
    </p:spTree>
    <p:extLst>
      <p:ext uri="{BB962C8B-B14F-4D97-AF65-F5344CB8AC3E}">
        <p14:creationId xmlns:p14="http://schemas.microsoft.com/office/powerpoint/2010/main" val="241671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often to screen?</a:t>
            </a:r>
            <a:endParaRPr lang="en-US" dirty="0"/>
          </a:p>
        </p:txBody>
      </p:sp>
      <p:sp>
        <p:nvSpPr>
          <p:cNvPr id="3" name="Content Placeholder 2"/>
          <p:cNvSpPr>
            <a:spLocks noGrp="1"/>
          </p:cNvSpPr>
          <p:nvPr>
            <p:ph idx="1"/>
          </p:nvPr>
        </p:nvSpPr>
        <p:spPr/>
        <p:txBody>
          <a:bodyPr/>
          <a:lstStyle/>
          <a:p>
            <a:r>
              <a:rPr lang="en-US" dirty="0" smtClean="0"/>
              <a:t>Differing recommendations, ranging from once per year to three times per year</a:t>
            </a:r>
          </a:p>
          <a:p>
            <a:r>
              <a:rPr lang="en-US" dirty="0" smtClean="0"/>
              <a:t>Bruhn et al. (2014)</a:t>
            </a:r>
          </a:p>
          <a:p>
            <a:pPr lvl="1"/>
            <a:r>
              <a:rPr lang="en-US" dirty="0" smtClean="0"/>
              <a:t>39% once per year</a:t>
            </a:r>
          </a:p>
          <a:p>
            <a:pPr lvl="1"/>
            <a:r>
              <a:rPr lang="en-US" dirty="0" smtClean="0"/>
              <a:t>23% twice per year</a:t>
            </a:r>
          </a:p>
          <a:p>
            <a:pPr lvl="1"/>
            <a:r>
              <a:rPr lang="en-US" dirty="0" smtClean="0"/>
              <a:t>12% three times per year</a:t>
            </a:r>
          </a:p>
          <a:p>
            <a:pPr lvl="1"/>
            <a:r>
              <a:rPr lang="en-US" dirty="0" smtClean="0"/>
              <a:t>26% other</a:t>
            </a:r>
          </a:p>
        </p:txBody>
      </p:sp>
    </p:spTree>
    <p:extLst>
      <p:ext uri="{BB962C8B-B14F-4D97-AF65-F5344CB8AC3E}">
        <p14:creationId xmlns:p14="http://schemas.microsoft.com/office/powerpoint/2010/main" val="150916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Risk patterns by measure </a:t>
            </a:r>
            <a:r>
              <a:rPr lang="en-US" sz="2400" dirty="0" smtClean="0"/>
              <a:t>(Miller et al., in preparation)</a:t>
            </a:r>
            <a:endParaRPr lang="en-US" sz="2400" dirty="0"/>
          </a:p>
        </p:txBody>
      </p:sp>
      <p:sp>
        <p:nvSpPr>
          <p:cNvPr id="7" name="Content Placeholder 6"/>
          <p:cNvSpPr>
            <a:spLocks noGrp="1"/>
          </p:cNvSpPr>
          <p:nvPr>
            <p:ph idx="1"/>
          </p:nvPr>
        </p:nvSpPr>
        <p:spPr/>
        <p:txBody>
          <a:bodyPr/>
          <a:lstStyle/>
          <a:p>
            <a:endParaRPr lang="en-US"/>
          </a:p>
        </p:txBody>
      </p:sp>
      <p:graphicFrame>
        <p:nvGraphicFramePr>
          <p:cNvPr id="11" name="Chart 10"/>
          <p:cNvGraphicFramePr>
            <a:graphicFrameLocks/>
          </p:cNvGraphicFramePr>
          <p:nvPr>
            <p:extLst>
              <p:ext uri="{D42A27DB-BD31-4B8C-83A1-F6EECF244321}">
                <p14:modId xmlns:p14="http://schemas.microsoft.com/office/powerpoint/2010/main" val="1249423961"/>
              </p:ext>
            </p:extLst>
          </p:nvPr>
        </p:nvGraphicFramePr>
        <p:xfrm>
          <a:off x="1230630" y="100448"/>
          <a:ext cx="9620250" cy="669422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rot="16200000">
            <a:off x="-2279176" y="2977002"/>
            <a:ext cx="5581934" cy="523220"/>
          </a:xfrm>
          <a:prstGeom prst="rect">
            <a:avLst/>
          </a:prstGeom>
          <a:noFill/>
        </p:spPr>
        <p:txBody>
          <a:bodyPr wrap="square" rtlCol="0">
            <a:spAutoFit/>
          </a:bodyPr>
          <a:lstStyle/>
          <a:p>
            <a:r>
              <a:rPr lang="en-US" sz="2800" dirty="0" smtClean="0"/>
              <a:t>Miller et al. (in preparation)</a:t>
            </a:r>
            <a:endParaRPr lang="en-US" sz="2800" dirty="0"/>
          </a:p>
        </p:txBody>
      </p:sp>
    </p:spTree>
    <p:extLst>
      <p:ext uri="{BB962C8B-B14F-4D97-AF65-F5344CB8AC3E}">
        <p14:creationId xmlns:p14="http://schemas.microsoft.com/office/powerpoint/2010/main" val="391902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49543031"/>
              </p:ext>
            </p:extLst>
          </p:nvPr>
        </p:nvGraphicFramePr>
        <p:xfrm>
          <a:off x="2133600" y="533400"/>
          <a:ext cx="7696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695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guide decision making </a:t>
            </a:r>
            <a:br>
              <a:rPr lang="en-US" dirty="0" smtClean="0"/>
            </a:br>
            <a:r>
              <a:rPr lang="en-US" dirty="0" smtClean="0"/>
              <a:t>(Lane et al., 2012)</a:t>
            </a:r>
            <a:endParaRPr lang="en-US" dirty="0"/>
          </a:p>
        </p:txBody>
      </p:sp>
      <p:sp>
        <p:nvSpPr>
          <p:cNvPr id="3" name="Content Placeholder 2"/>
          <p:cNvSpPr>
            <a:spLocks noGrp="1"/>
          </p:cNvSpPr>
          <p:nvPr>
            <p:ph sz="quarter" idx="1"/>
          </p:nvPr>
        </p:nvSpPr>
        <p:spPr/>
        <p:txBody>
          <a:bodyPr>
            <a:normAutofit fontScale="92500"/>
          </a:bodyPr>
          <a:lstStyle/>
          <a:p>
            <a:r>
              <a:rPr lang="en-US" smtClean="0"/>
              <a:t>What grade level are you working with?</a:t>
            </a:r>
          </a:p>
          <a:p>
            <a:r>
              <a:rPr lang="en-US" smtClean="0"/>
              <a:t>What types of concerns are you interested in identifying?</a:t>
            </a:r>
          </a:p>
          <a:p>
            <a:r>
              <a:rPr lang="en-US" smtClean="0"/>
              <a:t>Who do you want to do the ratings (e.g., teachers, parents, students)?</a:t>
            </a:r>
          </a:p>
          <a:p>
            <a:r>
              <a:rPr lang="en-US" smtClean="0"/>
              <a:t>What is your budget?</a:t>
            </a:r>
          </a:p>
          <a:p>
            <a:r>
              <a:rPr lang="en-US" smtClean="0"/>
              <a:t>How much time can you devote to screening?</a:t>
            </a:r>
          </a:p>
          <a:p>
            <a:r>
              <a:rPr lang="en-US" smtClean="0"/>
              <a:t>Is paper and pencil OK or do you prefer electronic?</a:t>
            </a:r>
          </a:p>
          <a:p>
            <a:r>
              <a:rPr lang="en-US" smtClean="0"/>
              <a:t>Are you looking for a screener that links to intervention?</a:t>
            </a:r>
          </a:p>
          <a:p>
            <a:r>
              <a:rPr lang="en-US" smtClean="0"/>
              <a:t>What are your school/district’s policies regarding screening?</a:t>
            </a:r>
            <a:endParaRPr lang="en-US" dirty="0"/>
          </a:p>
        </p:txBody>
      </p:sp>
    </p:spTree>
    <p:extLst>
      <p:ext uri="{BB962C8B-B14F-4D97-AF65-F5344CB8AC3E}">
        <p14:creationId xmlns:p14="http://schemas.microsoft.com/office/powerpoint/2010/main" val="38048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Questions/Comments?</a:t>
            </a:r>
            <a:endParaRPr lang="en-US" dirty="0"/>
          </a:p>
        </p:txBody>
      </p:sp>
      <p:sp>
        <p:nvSpPr>
          <p:cNvPr id="5" name="Subtitle 4"/>
          <p:cNvSpPr>
            <a:spLocks noGrp="1"/>
          </p:cNvSpPr>
          <p:nvPr>
            <p:ph type="subTitle" idx="1"/>
          </p:nvPr>
        </p:nvSpPr>
        <p:spPr/>
        <p:txBody>
          <a:bodyPr>
            <a:normAutofit/>
          </a:bodyPr>
          <a:lstStyle/>
          <a:p>
            <a:r>
              <a:rPr lang="en-US" dirty="0" smtClean="0"/>
              <a:t>Dr. Faith Miller: </a:t>
            </a:r>
            <a:r>
              <a:rPr lang="en-US" dirty="0">
                <a:hlinkClick r:id="rId2"/>
              </a:rPr>
              <a:t>fgmiller@umn.edu</a:t>
            </a:r>
            <a:endParaRPr lang="en-US" dirty="0"/>
          </a:p>
          <a:p>
            <a:r>
              <a:rPr lang="en-US" dirty="0" smtClean="0"/>
              <a:t>Dr. Sandra Chafouleas: </a:t>
            </a:r>
            <a:r>
              <a:rPr lang="en-US" dirty="0" smtClean="0">
                <a:hlinkClick r:id="rId3"/>
              </a:rPr>
              <a:t>sandra.chafouleas@uconn.edu</a:t>
            </a:r>
            <a:endParaRPr lang="en-US" dirty="0"/>
          </a:p>
          <a:p>
            <a:endParaRPr lang="en-US" dirty="0" smtClean="0"/>
          </a:p>
          <a:p>
            <a:endParaRPr lang="en-US" dirty="0"/>
          </a:p>
        </p:txBody>
      </p:sp>
      <p:sp>
        <p:nvSpPr>
          <p:cNvPr id="2" name="TextBox 1"/>
          <p:cNvSpPr txBox="1"/>
          <p:nvPr/>
        </p:nvSpPr>
        <p:spPr>
          <a:xfrm>
            <a:off x="2107096" y="5718313"/>
            <a:ext cx="8984974" cy="646331"/>
          </a:xfrm>
          <a:prstGeom prst="rect">
            <a:avLst/>
          </a:prstGeom>
          <a:noFill/>
        </p:spPr>
        <p:txBody>
          <a:bodyPr wrap="square" rtlCol="0">
            <a:spAutoFit/>
          </a:bodyPr>
          <a:lstStyle/>
          <a:p>
            <a:r>
              <a:rPr lang="en-US" dirty="0" smtClean="0"/>
              <a:t>This presentation was supported in part through project funding provided by the Institute for Education Sciences: R305A140543, R324A110017.</a:t>
            </a:r>
            <a:endParaRPr lang="en-US" dirty="0"/>
          </a:p>
        </p:txBody>
      </p:sp>
    </p:spTree>
    <p:extLst>
      <p:ext uri="{BB962C8B-B14F-4D97-AF65-F5344CB8AC3E}">
        <p14:creationId xmlns:p14="http://schemas.microsoft.com/office/powerpoint/2010/main" val="131632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8940" y="1600200"/>
            <a:ext cx="4404576" cy="2539157"/>
          </a:xfrm>
          <a:prstGeom prst="rect">
            <a:avLst/>
          </a:prstGeom>
          <a:solidFill>
            <a:schemeClr val="accent1">
              <a:lumMod val="75000"/>
              <a:alpha val="32157"/>
            </a:schemeClr>
          </a:solidFill>
          <a:ln>
            <a:solidFill>
              <a:schemeClr val="accent1">
                <a:lumMod val="40000"/>
                <a:lumOff val="60000"/>
              </a:schemeClr>
            </a:solidFill>
          </a:ln>
        </p:spPr>
        <p:txBody>
          <a:bodyPr wrap="square" rtlCol="0">
            <a:spAutoFit/>
          </a:bodyPr>
          <a:lstStyle/>
          <a:p>
            <a:endParaRPr lang="en-US" dirty="0"/>
          </a:p>
          <a:p>
            <a:pPr marL="285750" indent="-285750">
              <a:spcAft>
                <a:spcPts val="600"/>
              </a:spcAft>
              <a:buFont typeface="Arial" panose="020B0604020202020204" pitchFamily="34" charset="0"/>
              <a:buChar char="•"/>
            </a:pPr>
            <a:r>
              <a:rPr lang="en-US" dirty="0"/>
              <a:t>We need reliable and valid data in order to </a:t>
            </a:r>
            <a:r>
              <a:rPr lang="en-US" dirty="0" smtClean="0"/>
              <a:t>engage in EBP</a:t>
            </a:r>
            <a:endParaRPr lang="en-US" dirty="0"/>
          </a:p>
          <a:p>
            <a:pPr marL="285750" indent="-285750">
              <a:spcAft>
                <a:spcPts val="600"/>
              </a:spcAft>
              <a:buFont typeface="Arial" panose="020B0604020202020204" pitchFamily="34" charset="0"/>
              <a:buChar char="•"/>
            </a:pPr>
            <a:r>
              <a:rPr lang="en-US" dirty="0" smtClean="0"/>
              <a:t>Foundational</a:t>
            </a:r>
            <a:endParaRPr lang="en-US" dirty="0"/>
          </a:p>
          <a:p>
            <a:pPr marL="285750" indent="-285750">
              <a:spcAft>
                <a:spcPts val="600"/>
              </a:spcAft>
              <a:buFont typeface="Arial" panose="020B0604020202020204" pitchFamily="34" charset="0"/>
              <a:buChar char="•"/>
            </a:pPr>
            <a:r>
              <a:rPr lang="en-US" dirty="0"/>
              <a:t>Understanding the strengths and limitations of our assessments is essential</a:t>
            </a:r>
          </a:p>
          <a:p>
            <a:pPr marL="285750" indent="-285750">
              <a:buFont typeface="Arial" panose="020B0604020202020204" pitchFamily="34" charset="0"/>
              <a:buChar char="•"/>
            </a:pPr>
            <a:endParaRPr lang="en-US" dirty="0"/>
          </a:p>
        </p:txBody>
      </p:sp>
      <p:sp>
        <p:nvSpPr>
          <p:cNvPr id="6" name="TextBox 5"/>
          <p:cNvSpPr txBox="1"/>
          <p:nvPr/>
        </p:nvSpPr>
        <p:spPr>
          <a:xfrm>
            <a:off x="218940" y="1324381"/>
            <a:ext cx="4404576" cy="369332"/>
          </a:xfrm>
          <a:prstGeom prst="rect">
            <a:avLst/>
          </a:prstGeom>
          <a:solidFill>
            <a:schemeClr val="accent1">
              <a:lumMod val="75000"/>
            </a:schemeClr>
          </a:solidFill>
        </p:spPr>
        <p:txBody>
          <a:bodyPr wrap="square" rtlCol="0">
            <a:spAutoFit/>
          </a:bodyPr>
          <a:lstStyle/>
          <a:p>
            <a:r>
              <a:rPr lang="en-US" dirty="0" smtClean="0"/>
              <a:t>Assessment as Evidence-based Practice</a:t>
            </a:r>
            <a:endParaRPr lang="en-US" dirty="0"/>
          </a:p>
        </p:txBody>
      </p:sp>
      <p:sp>
        <p:nvSpPr>
          <p:cNvPr id="8" name="Slide Number Placeholder 7"/>
          <p:cNvSpPr>
            <a:spLocks noGrp="1"/>
          </p:cNvSpPr>
          <p:nvPr>
            <p:ph type="sldNum" sz="quarter" idx="12"/>
          </p:nvPr>
        </p:nvSpPr>
        <p:spPr/>
        <p:txBody>
          <a:bodyPr/>
          <a:lstStyle/>
          <a:p>
            <a:fld id="{0924B757-7D78-4379-8F25-CC4FA1EDDA83}" type="slidenum">
              <a:rPr lang="en-US" smtClean="0"/>
              <a:pPr/>
              <a:t>4</a:t>
            </a:fld>
            <a:endParaRPr lang="en-US" dirty="0"/>
          </a:p>
        </p:txBody>
      </p:sp>
      <p:graphicFrame>
        <p:nvGraphicFramePr>
          <p:cNvPr id="7" name="Diagram 6"/>
          <p:cNvGraphicFramePr/>
          <p:nvPr>
            <p:extLst/>
          </p:nvPr>
        </p:nvGraphicFramePr>
        <p:xfrm>
          <a:off x="3505201" y="456464"/>
          <a:ext cx="7500257"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7255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1000"/>
                                  </p:stCondLst>
                                  <p:childTnLst>
                                    <p:animRot by="21600000">
                                      <p:cBhvr>
                                        <p:cTn id="6" dur="2000" fill="hold"/>
                                        <p:tgtEl>
                                          <p:spTgt spid="7">
                                            <p:graphicEl>
                                              <a:dgm id="{8460C6EE-CA1E-49E8-8524-B5A5192D8EAD}"/>
                                            </p:graphicEl>
                                          </p:spTgt>
                                        </p:tgtEl>
                                        <p:attrNameLst>
                                          <p:attrName>r</p:attrName>
                                        </p:attrNameLst>
                                      </p:cBhvr>
                                    </p:animRot>
                                  </p:childTnLst>
                                </p:cTn>
                              </p:par>
                            </p:childTnLst>
                          </p:cTn>
                        </p:par>
                        <p:par>
                          <p:cTn id="7" fill="hold">
                            <p:stCondLst>
                              <p:cond delay="3000"/>
                            </p:stCondLst>
                            <p:childTnLst>
                              <p:par>
                                <p:cTn id="8" presetID="8" presetClass="emph" presetSubtype="0" fill="hold" grpId="0" nodeType="afterEffect">
                                  <p:stCondLst>
                                    <p:cond delay="0"/>
                                  </p:stCondLst>
                                  <p:childTnLst>
                                    <p:animRot by="21600000">
                                      <p:cBhvr>
                                        <p:cTn id="9" dur="2000" fill="hold"/>
                                        <p:tgtEl>
                                          <p:spTgt spid="7">
                                            <p:graphicEl>
                                              <a:dgm id="{18F19EB6-C91F-49A1-9752-7E298ECF7A4B}"/>
                                            </p:graphicEl>
                                          </p:spTgt>
                                        </p:tgtEl>
                                        <p:attrNameLst>
                                          <p:attrName>r</p:attrName>
                                        </p:attrNameLst>
                                      </p:cBhvr>
                                    </p:animRot>
                                  </p:childTnLst>
                                </p:cTn>
                              </p:par>
                            </p:childTnLst>
                          </p:cTn>
                        </p:par>
                        <p:par>
                          <p:cTn id="10" fill="hold">
                            <p:stCondLst>
                              <p:cond delay="5000"/>
                            </p:stCondLst>
                            <p:childTnLst>
                              <p:par>
                                <p:cTn id="11" presetID="8" presetClass="emph" presetSubtype="0" fill="hold" grpId="0" nodeType="afterEffect">
                                  <p:stCondLst>
                                    <p:cond delay="0"/>
                                  </p:stCondLst>
                                  <p:childTnLst>
                                    <p:animRot by="21600000">
                                      <p:cBhvr>
                                        <p:cTn id="12" dur="2000" fill="hold"/>
                                        <p:tgtEl>
                                          <p:spTgt spid="7">
                                            <p:graphicEl>
                                              <a:dgm id="{2FCCE421-B080-484F-AE36-D1A90EB2E58D}"/>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5200" y="1816100"/>
            <a:ext cx="4648200" cy="685800"/>
          </a:xfrm>
          <a:prstGeom prst="rect">
            <a:avLst/>
          </a:prstGeom>
          <a:scene3d>
            <a:camera prst="orthographicFront"/>
            <a:lightRig rig="threePt" dir="t"/>
          </a:scene3d>
          <a:sp3d>
            <a:bevelT prst="slope"/>
          </a:sp3d>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r>
              <a:rPr lang="en-US" dirty="0">
                <a:ln w="0"/>
                <a:solidFill>
                  <a:schemeClr val="tx1"/>
                </a:solidFill>
                <a:effectLst>
                  <a:outerShdw blurRad="38100" dist="19050" dir="2700000" algn="tl" rotWithShape="0">
                    <a:schemeClr val="dk1">
                      <a:alpha val="40000"/>
                    </a:schemeClr>
                  </a:outerShdw>
                </a:effectLst>
              </a:rPr>
              <a:t>Why do I need the data?</a:t>
            </a:r>
          </a:p>
        </p:txBody>
      </p:sp>
      <p:sp>
        <p:nvSpPr>
          <p:cNvPr id="6" name="Rectangle 5"/>
          <p:cNvSpPr/>
          <p:nvPr/>
        </p:nvSpPr>
        <p:spPr>
          <a:xfrm>
            <a:off x="2514600" y="2730500"/>
            <a:ext cx="3048000" cy="1752600"/>
          </a:xfrm>
          <a:prstGeom prst="rect">
            <a:avLst/>
          </a:prstGeom>
          <a:scene3d>
            <a:camera prst="orthographicFront"/>
            <a:lightRig rig="threePt" dir="t"/>
          </a:scene3d>
          <a:sp3d>
            <a:bevelT prst="slope"/>
          </a:sp3d>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r>
              <a:rPr lang="en-US" dirty="0">
                <a:ln w="0"/>
                <a:solidFill>
                  <a:schemeClr val="tx1"/>
                </a:solidFill>
                <a:effectLst>
                  <a:outerShdw blurRad="38100" dist="19050" dir="2700000" algn="tl" rotWithShape="0">
                    <a:schemeClr val="dk1">
                      <a:alpha val="40000"/>
                    </a:schemeClr>
                  </a:outerShdw>
                </a:effectLst>
              </a:rPr>
              <a:t>At what level should the problem be solved?</a:t>
            </a:r>
          </a:p>
          <a:p>
            <a:pPr algn="ctr" eaLnBrk="1" hangingPunct="1">
              <a:defRPr/>
            </a:pPr>
            <a:r>
              <a:rPr lang="en-US" dirty="0">
                <a:ln w="0"/>
                <a:solidFill>
                  <a:schemeClr val="tx1"/>
                </a:solidFill>
                <a:effectLst>
                  <a:outerShdw blurRad="38100" dist="19050" dir="2700000" algn="tl" rotWithShape="0">
                    <a:schemeClr val="dk1">
                      <a:alpha val="40000"/>
                    </a:schemeClr>
                  </a:outerShdw>
                </a:effectLst>
              </a:rPr>
              <a:t>Primary</a:t>
            </a:r>
          </a:p>
          <a:p>
            <a:pPr algn="ctr" eaLnBrk="1" hangingPunct="1">
              <a:defRPr/>
            </a:pPr>
            <a:r>
              <a:rPr lang="en-US" dirty="0">
                <a:ln w="0"/>
                <a:solidFill>
                  <a:schemeClr val="tx1"/>
                </a:solidFill>
                <a:effectLst>
                  <a:outerShdw blurRad="38100" dist="19050" dir="2700000" algn="tl" rotWithShape="0">
                    <a:schemeClr val="dk1">
                      <a:alpha val="40000"/>
                    </a:schemeClr>
                  </a:outerShdw>
                </a:effectLst>
              </a:rPr>
              <a:t>Secondary</a:t>
            </a:r>
          </a:p>
          <a:p>
            <a:pPr algn="ctr" eaLnBrk="1" hangingPunct="1">
              <a:defRPr/>
            </a:pPr>
            <a:r>
              <a:rPr lang="en-US" dirty="0">
                <a:ln w="0"/>
                <a:solidFill>
                  <a:schemeClr val="tx1"/>
                </a:solidFill>
                <a:effectLst>
                  <a:outerShdw blurRad="38100" dist="19050" dir="2700000" algn="tl" rotWithShape="0">
                    <a:schemeClr val="dk1">
                      <a:alpha val="40000"/>
                    </a:schemeClr>
                  </a:outerShdw>
                </a:effectLst>
              </a:rPr>
              <a:t>Tertiary</a:t>
            </a:r>
          </a:p>
        </p:txBody>
      </p:sp>
      <p:sp>
        <p:nvSpPr>
          <p:cNvPr id="7" name="Rectangle 6"/>
          <p:cNvSpPr/>
          <p:nvPr/>
        </p:nvSpPr>
        <p:spPr>
          <a:xfrm>
            <a:off x="6172200" y="2730500"/>
            <a:ext cx="2971800" cy="1752600"/>
          </a:xfrm>
          <a:prstGeom prst="rect">
            <a:avLst/>
          </a:prstGeom>
          <a:scene3d>
            <a:camera prst="orthographicFront"/>
            <a:lightRig rig="threePt" dir="t"/>
          </a:scene3d>
          <a:sp3d>
            <a:bevelT prst="slope"/>
          </a:sp3d>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r>
              <a:rPr lang="en-US" dirty="0">
                <a:ln w="0"/>
                <a:solidFill>
                  <a:schemeClr val="tx1"/>
                </a:solidFill>
                <a:effectLst>
                  <a:outerShdw blurRad="38100" dist="19050" dir="2700000" algn="tl" rotWithShape="0">
                    <a:schemeClr val="dk1">
                      <a:alpha val="40000"/>
                    </a:schemeClr>
                  </a:outerShdw>
                </a:effectLst>
              </a:rPr>
              <a:t>What is the purpose of assessment?</a:t>
            </a:r>
          </a:p>
          <a:p>
            <a:pPr algn="ctr" eaLnBrk="1" hangingPunct="1">
              <a:defRPr/>
            </a:pPr>
            <a:r>
              <a:rPr lang="en-US" dirty="0">
                <a:ln w="0"/>
                <a:solidFill>
                  <a:schemeClr val="tx1"/>
                </a:solidFill>
                <a:effectLst>
                  <a:outerShdw blurRad="38100" dist="19050" dir="2700000" algn="tl" rotWithShape="0">
                    <a:schemeClr val="dk1">
                      <a:alpha val="40000"/>
                    </a:schemeClr>
                  </a:outerShdw>
                </a:effectLst>
              </a:rPr>
              <a:t>Evaluative</a:t>
            </a:r>
          </a:p>
          <a:p>
            <a:pPr algn="ctr" eaLnBrk="1" hangingPunct="1">
              <a:defRPr/>
            </a:pPr>
            <a:r>
              <a:rPr lang="en-US" dirty="0">
                <a:ln w="0"/>
                <a:solidFill>
                  <a:schemeClr val="tx1"/>
                </a:solidFill>
                <a:effectLst>
                  <a:outerShdw blurRad="38100" dist="19050" dir="2700000" algn="tl" rotWithShape="0">
                    <a:schemeClr val="dk1">
                      <a:alpha val="40000"/>
                    </a:schemeClr>
                  </a:outerShdw>
                </a:effectLst>
              </a:rPr>
              <a:t>Diagnostic</a:t>
            </a:r>
          </a:p>
          <a:p>
            <a:pPr algn="ctr" eaLnBrk="1" hangingPunct="1">
              <a:defRPr/>
            </a:pPr>
            <a:r>
              <a:rPr lang="en-US" dirty="0">
                <a:ln w="0"/>
                <a:solidFill>
                  <a:schemeClr val="tx1"/>
                </a:solidFill>
                <a:effectLst>
                  <a:outerShdw blurRad="38100" dist="19050" dir="2700000" algn="tl" rotWithShape="0">
                    <a:schemeClr val="dk1">
                      <a:alpha val="40000"/>
                    </a:schemeClr>
                  </a:outerShdw>
                </a:effectLst>
              </a:rPr>
              <a:t>Progress Monitoring</a:t>
            </a:r>
          </a:p>
          <a:p>
            <a:pPr algn="ctr" eaLnBrk="1" hangingPunct="1">
              <a:defRPr/>
            </a:pPr>
            <a:r>
              <a:rPr lang="en-US" dirty="0">
                <a:ln w="0"/>
                <a:solidFill>
                  <a:schemeClr val="tx1"/>
                </a:solidFill>
                <a:effectLst>
                  <a:outerShdw blurRad="38100" dist="19050" dir="2700000" algn="tl" rotWithShape="0">
                    <a:schemeClr val="dk1">
                      <a:alpha val="40000"/>
                    </a:schemeClr>
                  </a:outerShdw>
                </a:effectLst>
              </a:rPr>
              <a:t>Screening</a:t>
            </a:r>
          </a:p>
        </p:txBody>
      </p:sp>
      <p:sp>
        <p:nvSpPr>
          <p:cNvPr id="15" name="Curved Left Arrow 14"/>
          <p:cNvSpPr/>
          <p:nvPr/>
        </p:nvSpPr>
        <p:spPr>
          <a:xfrm>
            <a:off x="8534400" y="2120900"/>
            <a:ext cx="1600200" cy="1752600"/>
          </a:xfrm>
          <a:prstGeom prst="curvedLeftArrow">
            <a:avLst/>
          </a:prstGeom>
        </p:spPr>
        <p:style>
          <a:lnRef idx="3">
            <a:schemeClr val="lt1"/>
          </a:lnRef>
          <a:fillRef idx="1">
            <a:schemeClr val="accent4"/>
          </a:fillRef>
          <a:effectRef idx="1">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6" name="Curved Right Arrow 15"/>
          <p:cNvSpPr/>
          <p:nvPr/>
        </p:nvSpPr>
        <p:spPr>
          <a:xfrm>
            <a:off x="1752600" y="2197100"/>
            <a:ext cx="1524000" cy="1981200"/>
          </a:xfrm>
          <a:prstGeom prst="curvedRightArrow">
            <a:avLst/>
          </a:prstGeom>
        </p:spPr>
        <p:style>
          <a:lnRef idx="3">
            <a:schemeClr val="lt1"/>
          </a:lnRef>
          <a:fillRef idx="1">
            <a:schemeClr val="accent4"/>
          </a:fillRef>
          <a:effectRef idx="1">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2253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F55A88E-E48A-47DE-B513-6CD47FF53ADE}" type="slidenum">
              <a:rPr lang="en-US" altLang="en-US" smtClean="0">
                <a:solidFill>
                  <a:srgbClr val="FFFFFF"/>
                </a:solidFill>
                <a:latin typeface="Century Schoolbook" panose="02040604050505020304" pitchFamily="18" charset="0"/>
              </a:rPr>
              <a:pPr/>
              <a:t>5</a:t>
            </a:fld>
            <a:endParaRPr lang="en-US" altLang="en-US" smtClean="0">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19167760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Assessment</a:t>
            </a:r>
          </a:p>
        </p:txBody>
      </p:sp>
      <p:sp>
        <p:nvSpPr>
          <p:cNvPr id="3" name="Content Placeholder 2"/>
          <p:cNvSpPr>
            <a:spLocks noGrp="1"/>
          </p:cNvSpPr>
          <p:nvPr>
            <p:ph idx="1"/>
          </p:nvPr>
        </p:nvSpPr>
        <p:spPr/>
        <p:txBody>
          <a:bodyPr>
            <a:normAutofit fontScale="92500" lnSpcReduction="20000"/>
          </a:bodyPr>
          <a:lstStyle/>
          <a:p>
            <a:pPr>
              <a:defRPr/>
            </a:pPr>
            <a:r>
              <a:rPr lang="en-US" sz="3200" dirty="0"/>
              <a:t>Screening</a:t>
            </a:r>
          </a:p>
          <a:p>
            <a:pPr lvl="1">
              <a:defRPr/>
            </a:pPr>
            <a:r>
              <a:rPr lang="en-US" dirty="0"/>
              <a:t>Who needs help?</a:t>
            </a:r>
          </a:p>
          <a:p>
            <a:pPr>
              <a:defRPr/>
            </a:pPr>
            <a:r>
              <a:rPr lang="en-US" sz="3200" dirty="0"/>
              <a:t>Diagnosis</a:t>
            </a:r>
          </a:p>
          <a:p>
            <a:pPr lvl="1">
              <a:defRPr/>
            </a:pPr>
            <a:r>
              <a:rPr lang="en-US" dirty="0"/>
              <a:t>Why is the problem occurring?</a:t>
            </a:r>
          </a:p>
          <a:p>
            <a:pPr lvl="1">
              <a:defRPr/>
            </a:pPr>
            <a:r>
              <a:rPr lang="en-US" dirty="0"/>
              <a:t>Tied to service delivery (SPED)</a:t>
            </a:r>
          </a:p>
          <a:p>
            <a:pPr>
              <a:defRPr/>
            </a:pPr>
            <a:r>
              <a:rPr lang="en-US" sz="3200" dirty="0"/>
              <a:t>Progress Monitoring</a:t>
            </a:r>
          </a:p>
          <a:p>
            <a:pPr lvl="1">
              <a:defRPr/>
            </a:pPr>
            <a:r>
              <a:rPr lang="en-US" dirty="0"/>
              <a:t>Is the intervention working?</a:t>
            </a:r>
          </a:p>
          <a:p>
            <a:pPr>
              <a:defRPr/>
            </a:pPr>
            <a:r>
              <a:rPr lang="en-US" sz="3200" dirty="0"/>
              <a:t>Evaluation</a:t>
            </a:r>
          </a:p>
          <a:p>
            <a:pPr lvl="1">
              <a:defRPr/>
            </a:pPr>
            <a:r>
              <a:rPr lang="en-US" dirty="0"/>
              <a:t>How well are we doing overall?</a:t>
            </a:r>
          </a:p>
          <a:p>
            <a:pPr>
              <a:defRPr/>
            </a:pPr>
            <a:endParaRPr lang="en-US" dirty="0"/>
          </a:p>
          <a:p>
            <a:pPr>
              <a:defRPr/>
            </a:pPr>
            <a:endParaRPr lang="en-US" dirty="0"/>
          </a:p>
          <a:p>
            <a:endParaRPr lang="en-US" dirty="0"/>
          </a:p>
        </p:txBody>
      </p:sp>
      <p:sp>
        <p:nvSpPr>
          <p:cNvPr id="4" name="TextBox 4"/>
          <p:cNvSpPr txBox="1">
            <a:spLocks noChangeArrowheads="1"/>
          </p:cNvSpPr>
          <p:nvPr/>
        </p:nvSpPr>
        <p:spPr bwMode="auto">
          <a:xfrm>
            <a:off x="7620001" y="3019426"/>
            <a:ext cx="2498725" cy="1323975"/>
          </a:xfrm>
          <a:prstGeom prst="rect">
            <a:avLst/>
          </a:prstGeom>
          <a:solidFill>
            <a:schemeClr val="accent1">
              <a:lumMod val="75000"/>
              <a:alpha val="50195"/>
            </a:schemeClr>
          </a:solidFill>
          <a:ln w="9525">
            <a:noFill/>
            <a:miter lim="800000"/>
            <a:headEnd/>
            <a:tailEnd/>
          </a:ln>
        </p:spPr>
        <p:txBody>
          <a:bodyPr wrap="square">
            <a:spAutoFit/>
          </a:bodyPr>
          <a:lstStyle/>
          <a:p>
            <a:pPr eaLnBrk="1" hangingPunct="1">
              <a:defRPr/>
            </a:pPr>
            <a:r>
              <a:rPr lang="en-US" sz="2000" dirty="0">
                <a:solidFill>
                  <a:schemeClr val="bg1"/>
                </a:solidFill>
                <a:latin typeface="Century Schoolbook" panose="02040604050505020304" pitchFamily="18" charset="0"/>
              </a:rPr>
              <a:t>Emphasized within a Multi-Tiered Service Delivery Framework (RTI)</a:t>
            </a:r>
          </a:p>
        </p:txBody>
      </p:sp>
      <p:cxnSp>
        <p:nvCxnSpPr>
          <p:cNvPr id="5" name="Straight Arrow Connector 4"/>
          <p:cNvCxnSpPr/>
          <p:nvPr/>
        </p:nvCxnSpPr>
        <p:spPr>
          <a:xfrm flipH="1" flipV="1">
            <a:off x="4350774" y="2344994"/>
            <a:ext cx="3116826" cy="7792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H="1">
            <a:off x="5633884" y="4127500"/>
            <a:ext cx="1833716" cy="297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Curved Right Arrow 10"/>
          <p:cNvSpPr/>
          <p:nvPr/>
        </p:nvSpPr>
        <p:spPr>
          <a:xfrm>
            <a:off x="817634" y="2019300"/>
            <a:ext cx="609600" cy="1143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quot;No&quot; Symbol 11"/>
          <p:cNvSpPr/>
          <p:nvPr/>
        </p:nvSpPr>
        <p:spPr>
          <a:xfrm>
            <a:off x="728734" y="2019301"/>
            <a:ext cx="965200" cy="1000125"/>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325894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Screening</a:t>
            </a:r>
            <a:endParaRPr lang="en-US" dirty="0"/>
          </a:p>
        </p:txBody>
      </p:sp>
      <p:sp>
        <p:nvSpPr>
          <p:cNvPr id="28675" name="Content Placeholder 2"/>
          <p:cNvSpPr>
            <a:spLocks noGrp="1"/>
          </p:cNvSpPr>
          <p:nvPr>
            <p:ph sz="quarter" idx="1"/>
          </p:nvPr>
        </p:nvSpPr>
        <p:spPr/>
        <p:txBody>
          <a:bodyPr/>
          <a:lstStyle/>
          <a:p>
            <a:r>
              <a:rPr lang="en-US" altLang="en-US" smtClean="0"/>
              <a:t>Screening involves the process of narrowing a larger general population down to a smaller population of interest, based on specific characteristics (Merrell, 2008)</a:t>
            </a:r>
          </a:p>
        </p:txBody>
      </p:sp>
      <p:grpSp>
        <p:nvGrpSpPr>
          <p:cNvPr id="4" name="Group 10"/>
          <p:cNvGrpSpPr>
            <a:grpSpLocks/>
          </p:cNvGrpSpPr>
          <p:nvPr/>
        </p:nvGrpSpPr>
        <p:grpSpPr bwMode="auto">
          <a:xfrm>
            <a:off x="3886200" y="3225909"/>
            <a:ext cx="3276600" cy="3017838"/>
            <a:chOff x="1676400" y="3429000"/>
            <a:chExt cx="4114800" cy="3429000"/>
          </a:xfrm>
        </p:grpSpPr>
        <p:sp>
          <p:nvSpPr>
            <p:cNvPr id="28679" name="AutoShape 7"/>
            <p:cNvSpPr>
              <a:spLocks noChangeArrowheads="1"/>
            </p:cNvSpPr>
            <p:nvPr/>
          </p:nvSpPr>
          <p:spPr bwMode="auto">
            <a:xfrm>
              <a:off x="1676400" y="3463925"/>
              <a:ext cx="4114800" cy="3394075"/>
            </a:xfrm>
            <a:prstGeom prst="triangle">
              <a:avLst>
                <a:gd name="adj" fmla="val 50000"/>
              </a:avLst>
            </a:prstGeom>
            <a:solidFill>
              <a:srgbClr val="CCFFCC"/>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000000"/>
                </a:solidFill>
              </a:endParaRPr>
            </a:p>
          </p:txBody>
        </p:sp>
        <p:sp>
          <p:nvSpPr>
            <p:cNvPr id="28680" name="AutoShape 8"/>
            <p:cNvSpPr>
              <a:spLocks noChangeArrowheads="1"/>
            </p:cNvSpPr>
            <p:nvPr/>
          </p:nvSpPr>
          <p:spPr bwMode="auto">
            <a:xfrm>
              <a:off x="3028750" y="3429000"/>
              <a:ext cx="1409700" cy="1219200"/>
            </a:xfrm>
            <a:prstGeom prst="triangle">
              <a:avLst>
                <a:gd name="adj" fmla="val 50000"/>
              </a:avLst>
            </a:prstGeom>
            <a:solidFill>
              <a:srgbClr val="FFFF99"/>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000000"/>
                </a:solidFill>
              </a:endParaRPr>
            </a:p>
          </p:txBody>
        </p:sp>
        <p:sp>
          <p:nvSpPr>
            <p:cNvPr id="28681" name="AutoShape 9"/>
            <p:cNvSpPr>
              <a:spLocks noChangeArrowheads="1"/>
            </p:cNvSpPr>
            <p:nvPr/>
          </p:nvSpPr>
          <p:spPr bwMode="auto">
            <a:xfrm>
              <a:off x="3476325" y="3429001"/>
              <a:ext cx="522287" cy="457200"/>
            </a:xfrm>
            <a:prstGeom prst="triangle">
              <a:avLst>
                <a:gd name="adj" fmla="val 50000"/>
              </a:avLst>
            </a:prstGeom>
            <a:solidFill>
              <a:srgbClr val="FF99CC"/>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000000"/>
                </a:solidFill>
              </a:endParaRPr>
            </a:p>
          </p:txBody>
        </p:sp>
      </p:grpSp>
      <p:sp>
        <p:nvSpPr>
          <p:cNvPr id="5" name="Right Brace 4"/>
          <p:cNvSpPr/>
          <p:nvPr/>
        </p:nvSpPr>
        <p:spPr>
          <a:xfrm>
            <a:off x="6276515" y="3166909"/>
            <a:ext cx="392112" cy="10731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TextBox 5"/>
          <p:cNvSpPr txBox="1"/>
          <p:nvPr/>
        </p:nvSpPr>
        <p:spPr>
          <a:xfrm>
            <a:off x="6858000" y="3270821"/>
            <a:ext cx="2286000" cy="923925"/>
          </a:xfrm>
          <a:prstGeom prst="rect">
            <a:avLst/>
          </a:prstGeom>
          <a:noFill/>
        </p:spPr>
        <p:txBody>
          <a:bodyPr>
            <a:spAutoFit/>
          </a:bodyPr>
          <a:lstStyle/>
          <a:p>
            <a:pPr>
              <a:defRPr/>
            </a:pPr>
            <a:r>
              <a:rPr lang="en-US" dirty="0"/>
              <a:t>Screening informs service delivery at subsequent tiers</a:t>
            </a:r>
          </a:p>
        </p:txBody>
      </p:sp>
    </p:spTree>
    <p:extLst>
      <p:ext uri="{BB962C8B-B14F-4D97-AF65-F5344CB8AC3E}">
        <p14:creationId xmlns:p14="http://schemas.microsoft.com/office/powerpoint/2010/main" val="445932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p:txBody>
          <a:bodyPr/>
          <a:lstStyle/>
          <a:p>
            <a:pPr>
              <a:defRPr/>
            </a:pPr>
            <a:r>
              <a:rPr lang="en-US" dirty="0"/>
              <a:t>Surveillance within a prevention-science paradigm</a:t>
            </a:r>
          </a:p>
          <a:p>
            <a:pPr>
              <a:defRPr/>
            </a:pPr>
            <a:r>
              <a:rPr lang="en-US" dirty="0"/>
              <a:t>General outcome measures as indicators of status</a:t>
            </a:r>
          </a:p>
          <a:p>
            <a:pPr marL="45720" indent="0">
              <a:buNone/>
            </a:pPr>
            <a:endParaRPr lang="en-US" dirty="0"/>
          </a:p>
        </p:txBody>
      </p:sp>
      <p:graphicFrame>
        <p:nvGraphicFramePr>
          <p:cNvPr id="4" name="Diagram 3"/>
          <p:cNvGraphicFramePr/>
          <p:nvPr>
            <p:extLst>
              <p:ext uri="{D42A27DB-BD31-4B8C-83A1-F6EECF244321}">
                <p14:modId xmlns:p14="http://schemas.microsoft.com/office/powerpoint/2010/main" val="1924250256"/>
              </p:ext>
            </p:extLst>
          </p:nvPr>
        </p:nvGraphicFramePr>
        <p:xfrm>
          <a:off x="2921000" y="3124200"/>
          <a:ext cx="5003800" cy="313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444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to screen?</a:t>
            </a:r>
            <a:br>
              <a:rPr lang="en-US" dirty="0" smtClean="0"/>
            </a:br>
            <a:r>
              <a:rPr lang="en-US" dirty="0" smtClean="0"/>
              <a:t>(</a:t>
            </a:r>
            <a:r>
              <a:rPr lang="en-US" dirty="0"/>
              <a:t>S</a:t>
            </a:r>
            <a:r>
              <a:rPr lang="en-US" dirty="0" smtClean="0"/>
              <a:t>everson et al., 2007)</a:t>
            </a:r>
            <a:endParaRPr lang="en-US" dirty="0"/>
          </a:p>
        </p:txBody>
      </p:sp>
      <p:sp>
        <p:nvSpPr>
          <p:cNvPr id="5" name="Oval 4"/>
          <p:cNvSpPr/>
          <p:nvPr/>
        </p:nvSpPr>
        <p:spPr>
          <a:xfrm>
            <a:off x="1828800" y="1752600"/>
            <a:ext cx="3810000" cy="24384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prstClr val="black"/>
                </a:solidFill>
              </a:rPr>
              <a:t>Referral peak for </a:t>
            </a:r>
            <a:r>
              <a:rPr lang="en-US" sz="2400" b="1" dirty="0">
                <a:solidFill>
                  <a:prstClr val="black"/>
                </a:solidFill>
              </a:rPr>
              <a:t>academic</a:t>
            </a:r>
            <a:r>
              <a:rPr lang="en-US" sz="2400" dirty="0">
                <a:solidFill>
                  <a:prstClr val="black"/>
                </a:solidFill>
              </a:rPr>
              <a:t> problems = 2</a:t>
            </a:r>
            <a:r>
              <a:rPr lang="en-US" sz="2400" baseline="30000" dirty="0">
                <a:solidFill>
                  <a:prstClr val="black"/>
                </a:solidFill>
              </a:rPr>
              <a:t>nd</a:t>
            </a:r>
            <a:r>
              <a:rPr lang="en-US" sz="2400" dirty="0">
                <a:solidFill>
                  <a:prstClr val="black"/>
                </a:solidFill>
              </a:rPr>
              <a:t>/3</a:t>
            </a:r>
            <a:r>
              <a:rPr lang="en-US" sz="2400" baseline="30000" dirty="0">
                <a:solidFill>
                  <a:prstClr val="black"/>
                </a:solidFill>
              </a:rPr>
              <a:t>rd</a:t>
            </a:r>
            <a:r>
              <a:rPr lang="en-US" sz="2400" dirty="0">
                <a:solidFill>
                  <a:prstClr val="black"/>
                </a:solidFill>
              </a:rPr>
              <a:t> grade</a:t>
            </a:r>
          </a:p>
        </p:txBody>
      </p:sp>
      <p:sp>
        <p:nvSpPr>
          <p:cNvPr id="6" name="Oval 5"/>
          <p:cNvSpPr/>
          <p:nvPr/>
        </p:nvSpPr>
        <p:spPr>
          <a:xfrm>
            <a:off x="6096000" y="1752600"/>
            <a:ext cx="3810000" cy="24384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prstClr val="black"/>
                </a:solidFill>
              </a:rPr>
              <a:t>Referral peak for </a:t>
            </a:r>
            <a:r>
              <a:rPr lang="en-US" sz="2400" b="1" dirty="0">
                <a:solidFill>
                  <a:prstClr val="black"/>
                </a:solidFill>
              </a:rPr>
              <a:t>behavioral</a:t>
            </a:r>
            <a:r>
              <a:rPr lang="en-US" sz="2400" dirty="0">
                <a:solidFill>
                  <a:prstClr val="black"/>
                </a:solidFill>
              </a:rPr>
              <a:t> problems = 9</a:t>
            </a:r>
            <a:r>
              <a:rPr lang="en-US" sz="2400" baseline="30000" dirty="0">
                <a:solidFill>
                  <a:prstClr val="black"/>
                </a:solidFill>
              </a:rPr>
              <a:t>th</a:t>
            </a:r>
            <a:r>
              <a:rPr lang="en-US" sz="2400" dirty="0">
                <a:solidFill>
                  <a:prstClr val="black"/>
                </a:solidFill>
              </a:rPr>
              <a:t> grade</a:t>
            </a:r>
          </a:p>
        </p:txBody>
      </p:sp>
      <p:sp>
        <p:nvSpPr>
          <p:cNvPr id="7" name="Rectangle 6"/>
          <p:cNvSpPr/>
          <p:nvPr/>
        </p:nvSpPr>
        <p:spPr>
          <a:xfrm>
            <a:off x="1905000" y="4737100"/>
            <a:ext cx="7467600" cy="1600200"/>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schemeClr val="tx1"/>
                </a:solidFill>
              </a:rPr>
              <a:t>One </a:t>
            </a:r>
            <a:r>
              <a:rPr lang="en-US" sz="2000" dirty="0">
                <a:solidFill>
                  <a:schemeClr val="tx1"/>
                </a:solidFill>
              </a:rPr>
              <a:t>estimate suggests that 75-80% of children and youth in need of mental health services do not receive them (</a:t>
            </a:r>
            <a:r>
              <a:rPr lang="en-US" sz="2000" dirty="0" err="1">
                <a:solidFill>
                  <a:schemeClr val="tx1"/>
                </a:solidFill>
              </a:rPr>
              <a:t>Kataoka</a:t>
            </a:r>
            <a:r>
              <a:rPr lang="en-US" sz="2000" dirty="0">
                <a:solidFill>
                  <a:schemeClr val="tx1"/>
                </a:solidFill>
              </a:rPr>
              <a:t>, Zhang, &amp; Wells, 2002</a:t>
            </a:r>
            <a:r>
              <a:rPr lang="en-US" sz="2000" dirty="0" smtClean="0">
                <a:solidFill>
                  <a:schemeClr val="tx1"/>
                </a:solidFill>
              </a:rPr>
              <a:t>)</a:t>
            </a:r>
            <a:endParaRPr lang="en-US" sz="2000" dirty="0">
              <a:ln w="0"/>
              <a:solidFill>
                <a:schemeClr val="tx1"/>
              </a:solidFill>
            </a:endParaRPr>
          </a:p>
        </p:txBody>
      </p:sp>
    </p:spTree>
    <p:extLst>
      <p:ext uri="{BB962C8B-B14F-4D97-AF65-F5344CB8AC3E}">
        <p14:creationId xmlns:p14="http://schemas.microsoft.com/office/powerpoint/2010/main" val="32477251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800" decel="100000"/>
                                        <p:tgtEl>
                                          <p:spTgt spid="7"/>
                                        </p:tgtEl>
                                      </p:cBhvr>
                                    </p:animEffect>
                                    <p:anim calcmode="lin" valueType="num">
                                      <p:cBhvr>
                                        <p:cTn id="24" dur="800" decel="100000" fill="hold"/>
                                        <p:tgtEl>
                                          <p:spTgt spid="7"/>
                                        </p:tgtEl>
                                        <p:attrNameLst>
                                          <p:attrName>style.rotation</p:attrName>
                                        </p:attrNameLst>
                                      </p:cBhvr>
                                      <p:tavLst>
                                        <p:tav tm="0">
                                          <p:val>
                                            <p:fltVal val="-90"/>
                                          </p:val>
                                        </p:tav>
                                        <p:tav tm="100000">
                                          <p:val>
                                            <p:fltVal val="0"/>
                                          </p:val>
                                        </p:tav>
                                      </p:tavLst>
                                    </p:anim>
                                    <p:anim calcmode="lin" valueType="num">
                                      <p:cBhvr>
                                        <p:cTn id="25" dur="800" decel="100000" fill="hold"/>
                                        <p:tgtEl>
                                          <p:spTgt spid="7"/>
                                        </p:tgtEl>
                                        <p:attrNameLst>
                                          <p:attrName>ppt_x</p:attrName>
                                        </p:attrNameLst>
                                      </p:cBhvr>
                                      <p:tavLst>
                                        <p:tav tm="0">
                                          <p:val>
                                            <p:strVal val="#ppt_x+0.4"/>
                                          </p:val>
                                        </p:tav>
                                        <p:tav tm="100000">
                                          <p:val>
                                            <p:strVal val="#ppt_x-0.05"/>
                                          </p:val>
                                        </p:tav>
                                      </p:tavLst>
                                    </p:anim>
                                    <p:anim calcmode="lin" valueType="num">
                                      <p:cBhvr>
                                        <p:cTn id="26" dur="800" decel="100000" fill="hold"/>
                                        <p:tgtEl>
                                          <p:spTgt spid="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5.1"/>
</p:tagLst>
</file>

<file path=ppt/theme/theme1.xml><?xml version="1.0" encoding="utf-8"?>
<a:theme xmlns:a="http://schemas.openxmlformats.org/drawingml/2006/main" name="Banded Design Yellow 16x9">
  <a:themeElements>
    <a:clrScheme name="Banded_Design_Yellow">
      <a:dk1>
        <a:srgbClr val="323232"/>
      </a:dk1>
      <a:lt1>
        <a:sysClr val="window" lastClr="FFFFFF"/>
      </a:lt1>
      <a:dk2>
        <a:srgbClr val="000000"/>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66677B1-365E-411F-9971-C788BC297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1772</Words>
  <Application>Microsoft Office PowerPoint</Application>
  <PresentationFormat>Widescreen</PresentationFormat>
  <Paragraphs>388</Paragraphs>
  <Slides>35</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ＭＳ Ｐゴシック</vt:lpstr>
      <vt:lpstr>Arial</vt:lpstr>
      <vt:lpstr>Book Antiqua</vt:lpstr>
      <vt:lpstr>Bookman Old Style</vt:lpstr>
      <vt:lpstr>Calibri</vt:lpstr>
      <vt:lpstr>Century Schoolbook</vt:lpstr>
      <vt:lpstr>Times New Roman</vt:lpstr>
      <vt:lpstr>Banded Design Yellow 16x9</vt:lpstr>
      <vt:lpstr>Assessment in Action: Screening Considerations in School Mental Health  Quality and Evidence-Based Practice Strand 20th Annual Conference on Advancing School Mental Health 2015</vt:lpstr>
      <vt:lpstr>Agenda &amp; Purpose</vt:lpstr>
      <vt:lpstr>Objectives</vt:lpstr>
      <vt:lpstr>PowerPoint Presentation</vt:lpstr>
      <vt:lpstr>PowerPoint Presentation</vt:lpstr>
      <vt:lpstr>Purpose of Assessment</vt:lpstr>
      <vt:lpstr>Screening</vt:lpstr>
      <vt:lpstr>Rationale</vt:lpstr>
      <vt:lpstr>Why do we need to screen? (Severson et al., 2007)</vt:lpstr>
      <vt:lpstr>Benefits of screening</vt:lpstr>
      <vt:lpstr>USA Today (2014)</vt:lpstr>
      <vt:lpstr>Screening: Is it happening?</vt:lpstr>
      <vt:lpstr>Bruhn et al. (2014)</vt:lpstr>
      <vt:lpstr>Screening Approaches</vt:lpstr>
      <vt:lpstr>Key considerations in school-based screening</vt:lpstr>
      <vt:lpstr>Screening options</vt:lpstr>
      <vt:lpstr>Screening Methods: Extant data &amp; Nomination</vt:lpstr>
      <vt:lpstr>Norm Referenced Rating Scale</vt:lpstr>
      <vt:lpstr>Norm Referenced Rating</vt:lpstr>
      <vt:lpstr>PowerPoint Presentation</vt:lpstr>
      <vt:lpstr>Using a Composite Score</vt:lpstr>
      <vt:lpstr>Proposed Cut Scores: DBR-SIS Johnson et al., in press</vt:lpstr>
      <vt:lpstr>Criterion Referenced Rating Scale</vt:lpstr>
      <vt:lpstr>Student Risk Screening Scale</vt:lpstr>
      <vt:lpstr>Criterion Referenced Rating Scale</vt:lpstr>
      <vt:lpstr>Systematic Screening for Behavioral Disorders</vt:lpstr>
      <vt:lpstr>Summary</vt:lpstr>
      <vt:lpstr>Screening Considerations</vt:lpstr>
      <vt:lpstr>Miller et al., 2015</vt:lpstr>
      <vt:lpstr>Essentials</vt:lpstr>
      <vt:lpstr>How often to screen?</vt:lpstr>
      <vt:lpstr>Risk patterns by measure (Miller et al., in preparation)</vt:lpstr>
      <vt:lpstr>PowerPoint Presentation</vt:lpstr>
      <vt:lpstr>Questions to guide decision making  (Lane et al., 2012)</vt:lpstr>
      <vt:lpstr>Questions/Comments?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2015-10-27T17:41:33Z</dcterms:created>
  <dcterms:modified xsi:type="dcterms:W3CDTF">2015-11-04T02:15:11Z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TC029009979991</vt:lpwstr>
  </property>
</Properties>
</file>